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717494-7491-496B-9F7E-573E853EA02A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AC8761-A7B5-46AF-8472-FE70B6995417}">
      <dgm:prSet phldrT="[Text]"/>
      <dgm:spPr/>
      <dgm:t>
        <a:bodyPr/>
        <a:lstStyle/>
        <a:p>
          <a:r>
            <a:rPr lang="x-none" dirty="0" smtClean="0"/>
            <a:t>M(zn)=</a:t>
          </a:r>
          <a:endParaRPr lang="en-US" dirty="0"/>
        </a:p>
      </dgm:t>
    </dgm:pt>
    <dgm:pt modelId="{53B0A758-09A3-4C5A-8E05-2191D02CF306}" type="parTrans" cxnId="{493CA36E-DEFE-40E1-8BBD-1D7FE1E200C7}">
      <dgm:prSet/>
      <dgm:spPr/>
      <dgm:t>
        <a:bodyPr/>
        <a:lstStyle/>
        <a:p>
          <a:endParaRPr lang="en-US"/>
        </a:p>
      </dgm:t>
    </dgm:pt>
    <dgm:pt modelId="{06D958CD-F011-46E3-8523-F65104F849F0}" type="sibTrans" cxnId="{493CA36E-DEFE-40E1-8BBD-1D7FE1E200C7}">
      <dgm:prSet/>
      <dgm:spPr/>
      <dgm:t>
        <a:bodyPr/>
        <a:lstStyle/>
        <a:p>
          <a:endParaRPr lang="en-US"/>
        </a:p>
      </dgm:t>
    </dgm:pt>
    <dgm:pt modelId="{BD866742-235F-40D3-AC49-8DF6D002529B}">
      <dgm:prSet phldrT="[Text]"/>
      <dgm:spPr/>
      <dgm:t>
        <a:bodyPr/>
        <a:lstStyle/>
        <a:p>
          <a:r>
            <a:rPr lang="x-none" dirty="0" smtClean="0"/>
            <a:t>M(HCl)=</a:t>
          </a:r>
          <a:endParaRPr lang="en-US" dirty="0"/>
        </a:p>
      </dgm:t>
    </dgm:pt>
    <dgm:pt modelId="{77FD9038-ABDA-4A9B-8250-14D84EC4192B}" type="parTrans" cxnId="{A8F87878-A35D-48B2-AEA1-2C58B761BAD9}">
      <dgm:prSet/>
      <dgm:spPr/>
      <dgm:t>
        <a:bodyPr/>
        <a:lstStyle/>
        <a:p>
          <a:endParaRPr lang="en-US"/>
        </a:p>
      </dgm:t>
    </dgm:pt>
    <dgm:pt modelId="{87E92CD9-A354-4E05-9CFF-E9F9C892C277}" type="sibTrans" cxnId="{A8F87878-A35D-48B2-AEA1-2C58B761BAD9}">
      <dgm:prSet/>
      <dgm:spPr/>
      <dgm:t>
        <a:bodyPr/>
        <a:lstStyle/>
        <a:p>
          <a:endParaRPr lang="en-US"/>
        </a:p>
      </dgm:t>
    </dgm:pt>
    <dgm:pt modelId="{21862A80-7C09-4079-9440-7D85B3D5A9C1}">
      <dgm:prSet phldrT="[Text]"/>
      <dgm:spPr/>
      <dgm:t>
        <a:bodyPr/>
        <a:lstStyle/>
        <a:p>
          <a:r>
            <a:rPr lang="x-none" sz="1300" dirty="0" smtClean="0"/>
            <a:t>35,5 +1=</a:t>
          </a:r>
          <a:endParaRPr lang="en-US" sz="1300" dirty="0"/>
        </a:p>
      </dgm:t>
    </dgm:pt>
    <dgm:pt modelId="{6FB43058-5446-4222-AB45-3C347896E871}" type="parTrans" cxnId="{C0289AC1-BA0D-4275-9F27-119C31439BEF}">
      <dgm:prSet/>
      <dgm:spPr/>
      <dgm:t>
        <a:bodyPr/>
        <a:lstStyle/>
        <a:p>
          <a:endParaRPr lang="en-US"/>
        </a:p>
      </dgm:t>
    </dgm:pt>
    <dgm:pt modelId="{BA3596F9-27BF-4B41-8E91-2210163CB8C4}" type="sibTrans" cxnId="{C0289AC1-BA0D-4275-9F27-119C31439BEF}">
      <dgm:prSet/>
      <dgm:spPr/>
      <dgm:t>
        <a:bodyPr/>
        <a:lstStyle/>
        <a:p>
          <a:endParaRPr lang="en-US"/>
        </a:p>
      </dgm:t>
    </dgm:pt>
    <dgm:pt modelId="{C95DC6CF-F148-405F-B075-68C867591D3A}">
      <dgm:prSet phldrT="[Text]" custT="1"/>
      <dgm:spPr/>
      <dgm:t>
        <a:bodyPr/>
        <a:lstStyle/>
        <a:p>
          <a:r>
            <a:rPr lang="x-none" sz="1300" dirty="0" smtClean="0"/>
            <a:t>=</a:t>
          </a:r>
          <a:r>
            <a:rPr lang="x-none" sz="1600" dirty="0" smtClean="0"/>
            <a:t>36,5 g/mol</a:t>
          </a:r>
          <a:endParaRPr lang="en-US" sz="1600" dirty="0"/>
        </a:p>
      </dgm:t>
    </dgm:pt>
    <dgm:pt modelId="{9354AB2E-A315-4FF3-8957-FA1E31975649}" type="parTrans" cxnId="{40B5347D-BEA5-44AE-B27A-48275F5A92AB}">
      <dgm:prSet/>
      <dgm:spPr/>
      <dgm:t>
        <a:bodyPr/>
        <a:lstStyle/>
        <a:p>
          <a:endParaRPr lang="en-US"/>
        </a:p>
      </dgm:t>
    </dgm:pt>
    <dgm:pt modelId="{7668E7D6-7A3C-44F4-8FA9-57A604EE5F52}" type="sibTrans" cxnId="{40B5347D-BEA5-44AE-B27A-48275F5A92AB}">
      <dgm:prSet/>
      <dgm:spPr/>
      <dgm:t>
        <a:bodyPr/>
        <a:lstStyle/>
        <a:p>
          <a:endParaRPr lang="en-US"/>
        </a:p>
      </dgm:t>
    </dgm:pt>
    <dgm:pt modelId="{3D1086B2-0065-4B54-A778-30DDA3A996DC}">
      <dgm:prSet phldrT="[Text]" custT="1"/>
      <dgm:spPr/>
      <dgm:t>
        <a:bodyPr/>
        <a:lstStyle/>
        <a:p>
          <a:r>
            <a:rPr lang="x-none" sz="1600" dirty="0" smtClean="0"/>
            <a:t>65g/mol</a:t>
          </a:r>
          <a:endParaRPr lang="en-US" sz="1300" dirty="0"/>
        </a:p>
      </dgm:t>
    </dgm:pt>
    <dgm:pt modelId="{93B28DB7-E4D4-49A4-B435-9807AF061A0D}" type="parTrans" cxnId="{3DF574BD-19F7-40CD-B361-E468A54E6FB9}">
      <dgm:prSet/>
      <dgm:spPr/>
      <dgm:t>
        <a:bodyPr/>
        <a:lstStyle/>
        <a:p>
          <a:endParaRPr lang="en-US"/>
        </a:p>
      </dgm:t>
    </dgm:pt>
    <dgm:pt modelId="{06B779C3-2B6B-4696-B991-CE00F768C002}" type="sibTrans" cxnId="{3DF574BD-19F7-40CD-B361-E468A54E6FB9}">
      <dgm:prSet/>
      <dgm:spPr/>
      <dgm:t>
        <a:bodyPr/>
        <a:lstStyle/>
        <a:p>
          <a:endParaRPr lang="en-US"/>
        </a:p>
      </dgm:t>
    </dgm:pt>
    <dgm:pt modelId="{64DA4204-3266-4F0B-ABFC-3ED6AE72368F}">
      <dgm:prSet phldrT="[Text]" custT="1"/>
      <dgm:spPr/>
      <dgm:t>
        <a:bodyPr/>
        <a:lstStyle/>
        <a:p>
          <a:endParaRPr lang="en-US" sz="1300" dirty="0"/>
        </a:p>
      </dgm:t>
    </dgm:pt>
    <dgm:pt modelId="{3B9BB86A-43ED-4D37-8ED0-1C5239A761CC}" type="parTrans" cxnId="{EF69235D-A4CB-477F-B863-6142842D04BF}">
      <dgm:prSet/>
      <dgm:spPr/>
      <dgm:t>
        <a:bodyPr/>
        <a:lstStyle/>
        <a:p>
          <a:endParaRPr lang="en-US"/>
        </a:p>
      </dgm:t>
    </dgm:pt>
    <dgm:pt modelId="{53CD9263-CF13-45C0-BE7F-FD423F689F57}" type="sibTrans" cxnId="{EF69235D-A4CB-477F-B863-6142842D04BF}">
      <dgm:prSet/>
      <dgm:spPr/>
      <dgm:t>
        <a:bodyPr/>
        <a:lstStyle/>
        <a:p>
          <a:endParaRPr lang="en-US"/>
        </a:p>
      </dgm:t>
    </dgm:pt>
    <dgm:pt modelId="{B46BF37C-9FA7-4918-A49F-2466D35D205C}" type="pres">
      <dgm:prSet presAssocID="{8C717494-7491-496B-9F7E-573E853EA02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2FBED44-6212-45A9-A485-FB70537F14DD}" type="pres">
      <dgm:prSet presAssocID="{E2AC8761-A7B5-46AF-8472-FE70B6995417}" presName="linNode" presStyleCnt="0"/>
      <dgm:spPr/>
    </dgm:pt>
    <dgm:pt modelId="{774B4467-D8EA-4CD1-BFC9-415DFA89FF49}" type="pres">
      <dgm:prSet presAssocID="{E2AC8761-A7B5-46AF-8472-FE70B6995417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BCB4DE-A0A6-4F16-87E9-32C37203135B}" type="pres">
      <dgm:prSet presAssocID="{E2AC8761-A7B5-46AF-8472-FE70B6995417}" presName="childShp" presStyleLbl="bgAccFollowNode1" presStyleIdx="0" presStyleCnt="2" custScaleX="88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064D8-E7B3-4533-883F-3CAA98BE0DDF}" type="pres">
      <dgm:prSet presAssocID="{06D958CD-F011-46E3-8523-F65104F849F0}" presName="spacing" presStyleCnt="0"/>
      <dgm:spPr/>
    </dgm:pt>
    <dgm:pt modelId="{6DBEFB93-C9BB-4F70-AABF-09399C0C41BC}" type="pres">
      <dgm:prSet presAssocID="{BD866742-235F-40D3-AC49-8DF6D002529B}" presName="linNode" presStyleCnt="0"/>
      <dgm:spPr/>
    </dgm:pt>
    <dgm:pt modelId="{FEA7432E-AE55-4EC2-BFCB-A4CC1333AD04}" type="pres">
      <dgm:prSet presAssocID="{BD866742-235F-40D3-AC49-8DF6D002529B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0F0A2-ECFD-4704-B908-7F2DC9575873}" type="pres">
      <dgm:prSet presAssocID="{BD866742-235F-40D3-AC49-8DF6D002529B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F87878-A35D-48B2-AEA1-2C58B761BAD9}" srcId="{8C717494-7491-496B-9F7E-573E853EA02A}" destId="{BD866742-235F-40D3-AC49-8DF6D002529B}" srcOrd="1" destOrd="0" parTransId="{77FD9038-ABDA-4A9B-8250-14D84EC4192B}" sibTransId="{87E92CD9-A354-4E05-9CFF-E9F9C892C277}"/>
    <dgm:cxn modelId="{B3A9C674-2090-47B1-BAB2-774176C6ADB2}" type="presOf" srcId="{8C717494-7491-496B-9F7E-573E853EA02A}" destId="{B46BF37C-9FA7-4918-A49F-2466D35D205C}" srcOrd="0" destOrd="0" presId="urn:microsoft.com/office/officeart/2005/8/layout/vList6"/>
    <dgm:cxn modelId="{40B5347D-BEA5-44AE-B27A-48275F5A92AB}" srcId="{BD866742-235F-40D3-AC49-8DF6D002529B}" destId="{C95DC6CF-F148-405F-B075-68C867591D3A}" srcOrd="1" destOrd="0" parTransId="{9354AB2E-A315-4FF3-8957-FA1E31975649}" sibTransId="{7668E7D6-7A3C-44F4-8FA9-57A604EE5F52}"/>
    <dgm:cxn modelId="{0B9DEEB4-E1E9-4724-92FD-0F5DAA6F8FA8}" type="presOf" srcId="{3D1086B2-0065-4B54-A778-30DDA3A996DC}" destId="{B2BCB4DE-A0A6-4F16-87E9-32C37203135B}" srcOrd="0" destOrd="1" presId="urn:microsoft.com/office/officeart/2005/8/layout/vList6"/>
    <dgm:cxn modelId="{493CA36E-DEFE-40E1-8BBD-1D7FE1E200C7}" srcId="{8C717494-7491-496B-9F7E-573E853EA02A}" destId="{E2AC8761-A7B5-46AF-8472-FE70B6995417}" srcOrd="0" destOrd="0" parTransId="{53B0A758-09A3-4C5A-8E05-2191D02CF306}" sibTransId="{06D958CD-F011-46E3-8523-F65104F849F0}"/>
    <dgm:cxn modelId="{EF69235D-A4CB-477F-B863-6142842D04BF}" srcId="{E2AC8761-A7B5-46AF-8472-FE70B6995417}" destId="{64DA4204-3266-4F0B-ABFC-3ED6AE72368F}" srcOrd="0" destOrd="0" parTransId="{3B9BB86A-43ED-4D37-8ED0-1C5239A761CC}" sibTransId="{53CD9263-CF13-45C0-BE7F-FD423F689F57}"/>
    <dgm:cxn modelId="{D7DF8C0D-CA72-41F6-ABCC-AB29A980105C}" type="presOf" srcId="{C95DC6CF-F148-405F-B075-68C867591D3A}" destId="{E3C0F0A2-ECFD-4704-B908-7F2DC9575873}" srcOrd="0" destOrd="1" presId="urn:microsoft.com/office/officeart/2005/8/layout/vList6"/>
    <dgm:cxn modelId="{C0289AC1-BA0D-4275-9F27-119C31439BEF}" srcId="{BD866742-235F-40D3-AC49-8DF6D002529B}" destId="{21862A80-7C09-4079-9440-7D85B3D5A9C1}" srcOrd="0" destOrd="0" parTransId="{6FB43058-5446-4222-AB45-3C347896E871}" sibTransId="{BA3596F9-27BF-4B41-8E91-2210163CB8C4}"/>
    <dgm:cxn modelId="{12EB1A1B-8554-45C7-8B89-38C1436171EB}" type="presOf" srcId="{21862A80-7C09-4079-9440-7D85B3D5A9C1}" destId="{E3C0F0A2-ECFD-4704-B908-7F2DC9575873}" srcOrd="0" destOrd="0" presId="urn:microsoft.com/office/officeart/2005/8/layout/vList6"/>
    <dgm:cxn modelId="{9DDC5015-2459-4DD0-926F-784E7ADE821C}" type="presOf" srcId="{64DA4204-3266-4F0B-ABFC-3ED6AE72368F}" destId="{B2BCB4DE-A0A6-4F16-87E9-32C37203135B}" srcOrd="0" destOrd="0" presId="urn:microsoft.com/office/officeart/2005/8/layout/vList6"/>
    <dgm:cxn modelId="{3DF574BD-19F7-40CD-B361-E468A54E6FB9}" srcId="{E2AC8761-A7B5-46AF-8472-FE70B6995417}" destId="{3D1086B2-0065-4B54-A778-30DDA3A996DC}" srcOrd="1" destOrd="0" parTransId="{93B28DB7-E4D4-49A4-B435-9807AF061A0D}" sibTransId="{06B779C3-2B6B-4696-B991-CE00F768C002}"/>
    <dgm:cxn modelId="{F2B65AF9-02FE-4F0F-92DE-933748B113ED}" type="presOf" srcId="{E2AC8761-A7B5-46AF-8472-FE70B6995417}" destId="{774B4467-D8EA-4CD1-BFC9-415DFA89FF49}" srcOrd="0" destOrd="0" presId="urn:microsoft.com/office/officeart/2005/8/layout/vList6"/>
    <dgm:cxn modelId="{6B11A337-C83B-4B55-9387-A8C0E3A5BB0B}" type="presOf" srcId="{BD866742-235F-40D3-AC49-8DF6D002529B}" destId="{FEA7432E-AE55-4EC2-BFCB-A4CC1333AD04}" srcOrd="0" destOrd="0" presId="urn:microsoft.com/office/officeart/2005/8/layout/vList6"/>
    <dgm:cxn modelId="{BBD70802-2BFF-46A2-B200-F82078C94692}" type="presParOf" srcId="{B46BF37C-9FA7-4918-A49F-2466D35D205C}" destId="{E2FBED44-6212-45A9-A485-FB70537F14DD}" srcOrd="0" destOrd="0" presId="urn:microsoft.com/office/officeart/2005/8/layout/vList6"/>
    <dgm:cxn modelId="{E96E4F2C-DC37-450C-ACF0-DA40562B031D}" type="presParOf" srcId="{E2FBED44-6212-45A9-A485-FB70537F14DD}" destId="{774B4467-D8EA-4CD1-BFC9-415DFA89FF49}" srcOrd="0" destOrd="0" presId="urn:microsoft.com/office/officeart/2005/8/layout/vList6"/>
    <dgm:cxn modelId="{3ED8926C-F6F2-4BD7-965C-A2E35EBF2006}" type="presParOf" srcId="{E2FBED44-6212-45A9-A485-FB70537F14DD}" destId="{B2BCB4DE-A0A6-4F16-87E9-32C37203135B}" srcOrd="1" destOrd="0" presId="urn:microsoft.com/office/officeart/2005/8/layout/vList6"/>
    <dgm:cxn modelId="{3AEBFDE3-3D7F-4667-BCA1-D8D22DFFC03F}" type="presParOf" srcId="{B46BF37C-9FA7-4918-A49F-2466D35D205C}" destId="{91A064D8-E7B3-4533-883F-3CAA98BE0DDF}" srcOrd="1" destOrd="0" presId="urn:microsoft.com/office/officeart/2005/8/layout/vList6"/>
    <dgm:cxn modelId="{C03E9CF0-ABD0-4381-87E8-8D85968E2D6C}" type="presParOf" srcId="{B46BF37C-9FA7-4918-A49F-2466D35D205C}" destId="{6DBEFB93-C9BB-4F70-AABF-09399C0C41BC}" srcOrd="2" destOrd="0" presId="urn:microsoft.com/office/officeart/2005/8/layout/vList6"/>
    <dgm:cxn modelId="{DF30C0D7-3E57-4BBE-B730-5A1AEDAF7829}" type="presParOf" srcId="{6DBEFB93-C9BB-4F70-AABF-09399C0C41BC}" destId="{FEA7432E-AE55-4EC2-BFCB-A4CC1333AD04}" srcOrd="0" destOrd="0" presId="urn:microsoft.com/office/officeart/2005/8/layout/vList6"/>
    <dgm:cxn modelId="{7B3974B6-7602-493B-8012-2D9794B1BD9B}" type="presParOf" srcId="{6DBEFB93-C9BB-4F70-AABF-09399C0C41BC}" destId="{E3C0F0A2-ECFD-4704-B908-7F2DC9575873}" srcOrd="1" destOrd="0" presId="urn:microsoft.com/office/officeart/2005/8/layout/vList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CB4DE-A0A6-4F16-87E9-32C37203135B}">
      <dsp:nvSpPr>
        <dsp:cNvPr id="0" name=""/>
        <dsp:cNvSpPr/>
      </dsp:nvSpPr>
      <dsp:spPr>
        <a:xfrm>
          <a:off x="910587" y="237"/>
          <a:ext cx="1103635" cy="9258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600" kern="1200" dirty="0" smtClean="0"/>
            <a:t>65g/mol</a:t>
          </a:r>
          <a:endParaRPr lang="en-US" sz="1300" kern="1200" dirty="0"/>
        </a:p>
      </dsp:txBody>
      <dsp:txXfrm>
        <a:off x="910587" y="115964"/>
        <a:ext cx="756454" cy="694361"/>
      </dsp:txXfrm>
    </dsp:sp>
    <dsp:sp modelId="{774B4467-D8EA-4CD1-BFC9-415DFA89FF49}">
      <dsp:nvSpPr>
        <dsp:cNvPr id="0" name=""/>
        <dsp:cNvSpPr/>
      </dsp:nvSpPr>
      <dsp:spPr>
        <a:xfrm>
          <a:off x="74927" y="237"/>
          <a:ext cx="835660" cy="925815"/>
        </a:xfrm>
        <a:prstGeom prst="roundRec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 smtClean="0"/>
            <a:t>M(zn)=</a:t>
          </a:r>
          <a:endParaRPr lang="en-US" sz="1400" kern="1200" dirty="0"/>
        </a:p>
      </dsp:txBody>
      <dsp:txXfrm>
        <a:off x="115721" y="41031"/>
        <a:ext cx="754072" cy="844227"/>
      </dsp:txXfrm>
    </dsp:sp>
    <dsp:sp modelId="{E3C0F0A2-ECFD-4704-B908-7F2DC9575873}">
      <dsp:nvSpPr>
        <dsp:cNvPr id="0" name=""/>
        <dsp:cNvSpPr/>
      </dsp:nvSpPr>
      <dsp:spPr>
        <a:xfrm>
          <a:off x="835659" y="1018634"/>
          <a:ext cx="1253490" cy="9258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300" kern="1200" dirty="0" smtClean="0"/>
            <a:t>35,5 +1=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1300" kern="1200" dirty="0" smtClean="0"/>
            <a:t>=</a:t>
          </a:r>
          <a:r>
            <a:rPr lang="sr-Latn-RS" sz="1600" kern="1200" dirty="0" smtClean="0"/>
            <a:t>36,5 g/mol</a:t>
          </a:r>
          <a:endParaRPr lang="en-US" sz="1600" kern="1200" dirty="0"/>
        </a:p>
      </dsp:txBody>
      <dsp:txXfrm>
        <a:off x="835659" y="1134361"/>
        <a:ext cx="906309" cy="694361"/>
      </dsp:txXfrm>
    </dsp:sp>
    <dsp:sp modelId="{FEA7432E-AE55-4EC2-BFCB-A4CC1333AD04}">
      <dsp:nvSpPr>
        <dsp:cNvPr id="0" name=""/>
        <dsp:cNvSpPr/>
      </dsp:nvSpPr>
      <dsp:spPr>
        <a:xfrm>
          <a:off x="0" y="1018634"/>
          <a:ext cx="835660" cy="925815"/>
        </a:xfrm>
        <a:prstGeom prst="roundRec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 smtClean="0"/>
            <a:t>M(HCl)=</a:t>
          </a:r>
          <a:endParaRPr lang="en-US" sz="1400" kern="1200" dirty="0"/>
        </a:p>
      </dsp:txBody>
      <dsp:txXfrm>
        <a:off x="40794" y="1059428"/>
        <a:ext cx="754072" cy="844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7974C1-FD1E-4C81-8572-B0F66BE54E7D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7F075F-3BB2-4563-948D-05C873301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0800000" flipV="1">
            <a:off x="1043606" y="2053815"/>
            <a:ext cx="7776865" cy="3535425"/>
          </a:xfrm>
        </p:spPr>
        <p:txBody>
          <a:bodyPr>
            <a:normAutofit/>
          </a:bodyPr>
          <a:lstStyle/>
          <a:p>
            <a:r>
              <a:rPr lang="en-US" dirty="0" err="1" smtClean="0"/>
              <a:t>Uputstvo</a:t>
            </a:r>
            <a:r>
              <a:rPr lang="en-US" dirty="0" smtClean="0"/>
              <a:t> </a:t>
            </a:r>
            <a:r>
              <a:rPr lang="x-none" dirty="0" smtClean="0"/>
              <a:t>za rešavanje računskih zadataka na osnovu hemijskih jednačina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349" y="116632"/>
            <a:ext cx="333533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12173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1. Korak</a:t>
            </a:r>
            <a:br>
              <a:rPr lang="x-none" dirty="0" smtClean="0"/>
            </a:br>
            <a:r>
              <a:rPr lang="x-none" dirty="0" smtClean="0"/>
              <a:t>Pročitaj i postavi zadatak.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87624" y="764704"/>
            <a:ext cx="6400800" cy="3474720"/>
          </a:xfrm>
        </p:spPr>
        <p:txBody>
          <a:bodyPr/>
          <a:lstStyle/>
          <a:p>
            <a:pPr marL="0" indent="0">
              <a:buNone/>
            </a:pPr>
            <a:r>
              <a:rPr lang="x-none" sz="2400" dirty="0" smtClean="0">
                <a:solidFill>
                  <a:schemeClr val="accent6">
                    <a:lumMod val="50000"/>
                  </a:schemeClr>
                </a:solidFill>
              </a:rPr>
              <a:t>ZADATAK: </a:t>
            </a:r>
            <a:r>
              <a:rPr lang="x-none" sz="2400" i="1" dirty="0" smtClean="0">
                <a:solidFill>
                  <a:schemeClr val="accent6">
                    <a:lumMod val="50000"/>
                  </a:schemeClr>
                </a:solidFill>
              </a:rPr>
              <a:t>izračunaj </a:t>
            </a:r>
            <a:r>
              <a:rPr lang="x-none" sz="2400" i="1" u="sng" dirty="0" smtClean="0">
                <a:solidFill>
                  <a:schemeClr val="accent6">
                    <a:lumMod val="50000"/>
                  </a:schemeClr>
                </a:solidFill>
              </a:rPr>
              <a:t>masu cinka </a:t>
            </a:r>
            <a:r>
              <a:rPr lang="x-none" sz="2400" i="1" dirty="0" smtClean="0">
                <a:solidFill>
                  <a:schemeClr val="accent6">
                    <a:lumMod val="50000"/>
                  </a:schemeClr>
                </a:solidFill>
              </a:rPr>
              <a:t>koja pri reakciji sa </a:t>
            </a:r>
            <a:r>
              <a:rPr lang="x-none" sz="2400" i="1" u="sng" dirty="0" smtClean="0">
                <a:solidFill>
                  <a:schemeClr val="accent6">
                    <a:lumMod val="50000"/>
                  </a:schemeClr>
                </a:solidFill>
              </a:rPr>
              <a:t>3,65 HCl </a:t>
            </a:r>
            <a:r>
              <a:rPr lang="x-none" sz="2400" i="1" smtClean="0">
                <a:solidFill>
                  <a:schemeClr val="accent6">
                    <a:lumMod val="50000"/>
                  </a:schemeClr>
                </a:solidFill>
              </a:rPr>
              <a:t>gradi </a:t>
            </a:r>
            <a:r>
              <a:rPr lang="x-none" sz="2400" i="1" smtClean="0">
                <a:solidFill>
                  <a:schemeClr val="accent6">
                    <a:lumMod val="50000"/>
                  </a:schemeClr>
                </a:solidFill>
              </a:rPr>
              <a:t>vodonik  </a:t>
            </a:r>
            <a:r>
              <a:rPr lang="x-none" sz="2400" i="1" dirty="0" smtClean="0">
                <a:solidFill>
                  <a:schemeClr val="accent6">
                    <a:lumMod val="50000"/>
                  </a:schemeClr>
                </a:solidFill>
              </a:rPr>
              <a:t>i cink-hlorid</a:t>
            </a:r>
            <a:r>
              <a:rPr lang="x-none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x-none" dirty="0" smtClean="0"/>
              <a:t>m(HCl)= 3,65g</a:t>
            </a:r>
          </a:p>
          <a:p>
            <a:pPr marL="0" indent="0">
              <a:buNone/>
            </a:pPr>
            <a:r>
              <a:rPr lang="x-none" dirty="0" smtClean="0"/>
              <a:t>m(Zn) = ?</a:t>
            </a:r>
          </a:p>
          <a:p>
            <a:pPr marL="0" indent="0">
              <a:buNone/>
            </a:pPr>
            <a:r>
              <a:rPr lang="x-none" sz="1800" dirty="0" smtClean="0"/>
              <a:t>Dakle, zadatak kaže da je nepoznata masa cinka </a:t>
            </a:r>
            <a:r>
              <a:rPr lang="x-none" sz="1800" dirty="0" smtClean="0">
                <a:latin typeface="Arial"/>
                <a:cs typeface="Arial"/>
              </a:rPr>
              <a:t>{</a:t>
            </a:r>
            <a:r>
              <a:rPr lang="x-none" sz="1800" dirty="0" smtClean="0"/>
              <a:t>m(Zn) </a:t>
            </a:r>
            <a:r>
              <a:rPr lang="x-none" sz="1800" dirty="0"/>
              <a:t>= </a:t>
            </a:r>
            <a:r>
              <a:rPr lang="x-none" sz="1800" dirty="0" smtClean="0"/>
              <a:t>?</a:t>
            </a:r>
            <a:r>
              <a:rPr lang="x-none" sz="1800" dirty="0" smtClean="0">
                <a:latin typeface="Arial"/>
                <a:cs typeface="Arial"/>
              </a:rPr>
              <a:t>}</a:t>
            </a:r>
            <a:endParaRPr lang="x-none" sz="1800" dirty="0"/>
          </a:p>
          <a:p>
            <a:pPr marL="0" indent="0">
              <a:buNone/>
            </a:pPr>
            <a:r>
              <a:rPr lang="x-none" sz="1800" dirty="0" smtClean="0"/>
              <a:t>koji će reagovati </a:t>
            </a:r>
            <a:r>
              <a:rPr lang="x-none" sz="1800" smtClean="0"/>
              <a:t>sa </a:t>
            </a:r>
            <a:r>
              <a:rPr lang="sr-Latn-CS" sz="1800" dirty="0" smtClean="0"/>
              <a:t>3,65</a:t>
            </a:r>
            <a:r>
              <a:rPr lang="x-none" sz="1800" smtClean="0"/>
              <a:t>g </a:t>
            </a:r>
            <a:r>
              <a:rPr lang="x-none" sz="1800" dirty="0" smtClean="0"/>
              <a:t>kiseline , a da će pri tom nastati  H</a:t>
            </a:r>
            <a:r>
              <a:rPr lang="x-none" sz="1800" baseline="-25000" dirty="0" smtClean="0"/>
              <a:t>2</a:t>
            </a:r>
            <a:endParaRPr 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1780794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2. </a:t>
            </a:r>
            <a:r>
              <a:rPr lang="x-none" dirty="0"/>
              <a:t>Korak</a:t>
            </a:r>
            <a:br>
              <a:rPr lang="x-none" dirty="0"/>
            </a:br>
            <a:r>
              <a:rPr lang="x-none" dirty="0" smtClean="0"/>
              <a:t>Sastavi hemijsku jednačinu.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x-none" sz="4800" dirty="0" smtClean="0"/>
              <a:t>Zn +2HCl </a:t>
            </a:r>
            <a:r>
              <a:rPr lang="x-none" sz="4800" dirty="0" smtClean="0">
                <a:latin typeface="Arial"/>
                <a:cs typeface="Arial"/>
              </a:rPr>
              <a:t>→ ZnCl</a:t>
            </a:r>
            <a:r>
              <a:rPr lang="x-none" sz="4800" baseline="-25000" dirty="0" smtClean="0">
                <a:latin typeface="Arial"/>
                <a:cs typeface="Arial"/>
              </a:rPr>
              <a:t>2 + </a:t>
            </a:r>
            <a:r>
              <a:rPr lang="x-none" sz="4800" dirty="0" smtClean="0">
                <a:latin typeface="Arial"/>
                <a:cs typeface="Arial"/>
              </a:rPr>
              <a:t>H</a:t>
            </a:r>
            <a:r>
              <a:rPr lang="x-none" sz="4800" baseline="-25000" dirty="0" smtClean="0">
                <a:latin typeface="Arial"/>
                <a:cs typeface="Arial"/>
              </a:rPr>
              <a:t>2</a:t>
            </a:r>
          </a:p>
          <a:p>
            <a:pPr marL="45720" indent="0">
              <a:buNone/>
            </a:pPr>
            <a:endParaRPr lang="x-none" sz="3200" baseline="-25000" dirty="0">
              <a:latin typeface="Arial"/>
              <a:cs typeface="Arial"/>
            </a:endParaRPr>
          </a:p>
          <a:p>
            <a:pPr marL="45720" indent="0">
              <a:buNone/>
            </a:pPr>
            <a:r>
              <a:rPr lang="x-none" sz="1800" dirty="0" smtClean="0">
                <a:latin typeface="Arial"/>
                <a:cs typeface="Arial"/>
              </a:rPr>
              <a:t>-na osnovu teksta zadatka znamo da je reaktant cink koji se reaguje sa hlorovodoničnom kiselinom, a da će nastati vodonik i cink-hlorid kao proizvodi reakcije.</a:t>
            </a:r>
          </a:p>
          <a:p>
            <a:pPr>
              <a:buFontTx/>
              <a:buChar char="-"/>
            </a:pPr>
            <a:r>
              <a:rPr lang="en-US" sz="1800" dirty="0" err="1" smtClean="0">
                <a:latin typeface="Arial"/>
                <a:cs typeface="Arial"/>
              </a:rPr>
              <a:t>Vodi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ra</a:t>
            </a:r>
            <a:r>
              <a:rPr lang="x-none" sz="1800" dirty="0" err="1">
                <a:latin typeface="Arial"/>
                <a:cs typeface="Arial"/>
              </a:rPr>
              <a:t>č</a:t>
            </a:r>
            <a:r>
              <a:rPr lang="en-US" sz="1800" dirty="0" err="1" smtClean="0">
                <a:latin typeface="Arial"/>
                <a:cs typeface="Arial"/>
              </a:rPr>
              <a:t>una</a:t>
            </a:r>
            <a:r>
              <a:rPr lang="en-US" sz="1800" dirty="0" smtClean="0">
                <a:latin typeface="Arial"/>
                <a:cs typeface="Arial"/>
              </a:rPr>
              <a:t> o </a:t>
            </a:r>
            <a:r>
              <a:rPr lang="en-US" sz="1800" dirty="0" err="1" smtClean="0">
                <a:latin typeface="Arial"/>
                <a:cs typeface="Arial"/>
              </a:rPr>
              <a:t>valencama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elemenata</a:t>
            </a:r>
            <a:r>
              <a:rPr lang="en-US" sz="1800" dirty="0" smtClean="0">
                <a:latin typeface="Arial"/>
                <a:cs typeface="Arial"/>
              </a:rPr>
              <a:t>! </a:t>
            </a:r>
            <a:endParaRPr lang="x-none" sz="1800" smtClean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x-none" sz="1800" smtClean="0">
                <a:latin typeface="Arial"/>
                <a:cs typeface="Arial"/>
              </a:rPr>
              <a:t>Ne </a:t>
            </a:r>
            <a:r>
              <a:rPr lang="x-none" sz="1800" dirty="0" smtClean="0">
                <a:latin typeface="Arial"/>
                <a:cs typeface="Arial"/>
              </a:rPr>
              <a:t>zaboravi da izjednačiš hemijsku jednačinu!!!</a:t>
            </a:r>
          </a:p>
          <a:p>
            <a:pPr marL="45720" indent="0">
              <a:buNone/>
            </a:pPr>
            <a:endParaRPr lang="x-none" sz="3200" baseline="-25000" dirty="0">
              <a:latin typeface="Arial"/>
              <a:cs typeface="Arial"/>
            </a:endParaRPr>
          </a:p>
          <a:p>
            <a:pPr marL="4572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400636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15616" y="620688"/>
            <a:ext cx="6696744" cy="3096344"/>
          </a:xfrm>
        </p:spPr>
        <p:txBody>
          <a:bodyPr>
            <a:normAutofit/>
          </a:bodyPr>
          <a:lstStyle/>
          <a:p>
            <a:pPr marL="45720" lvl="0">
              <a:buClr>
                <a:srgbClr val="F14124">
                  <a:lumMod val="75000"/>
                </a:srgbClr>
              </a:buClr>
            </a:pPr>
            <a:r>
              <a:rPr lang="x-none" sz="4800" u="sng" dirty="0">
                <a:solidFill>
                  <a:srgbClr val="C00000"/>
                </a:solidFill>
              </a:rPr>
              <a:t>Zn</a:t>
            </a:r>
            <a:r>
              <a:rPr lang="x-none" sz="4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+</a:t>
            </a:r>
            <a:r>
              <a:rPr lang="x-none" sz="4800" u="sng" dirty="0">
                <a:solidFill>
                  <a:srgbClr val="C00000"/>
                </a:solidFill>
              </a:rPr>
              <a:t>2HCl</a:t>
            </a:r>
            <a:r>
              <a:rPr lang="x-none" sz="4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x-none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→ </a:t>
            </a:r>
            <a:r>
              <a:rPr lang="x-none" sz="48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ZnCl</a:t>
            </a:r>
            <a:r>
              <a:rPr lang="x-none" sz="48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 + </a:t>
            </a:r>
            <a:r>
              <a:rPr lang="x-none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H</a:t>
            </a:r>
            <a:r>
              <a:rPr lang="x-none" sz="48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</a:t>
            </a:r>
          </a:p>
          <a:p>
            <a:pPr marL="45720" lvl="0">
              <a:buClr>
                <a:srgbClr val="F14124">
                  <a:lumMod val="75000"/>
                </a:srgbClr>
              </a:buClr>
            </a:pPr>
            <a:r>
              <a:rPr lang="x-none" sz="48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X</a:t>
            </a:r>
            <a:r>
              <a:rPr lang="x-none" sz="48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g       3,65g</a:t>
            </a:r>
          </a:p>
          <a:p>
            <a:pPr marL="45720" lvl="0">
              <a:buClr>
                <a:srgbClr val="F14124">
                  <a:lumMod val="75000"/>
                </a:srgbClr>
              </a:buClr>
            </a:pPr>
            <a:endParaRPr lang="x-none" sz="4800" baseline="-250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331470" lvl="0" indent="-285750">
              <a:buClr>
                <a:srgbClr val="F14124">
                  <a:lumMod val="75000"/>
                </a:srgbClr>
              </a:buClr>
              <a:buFontTx/>
              <a:buChar char="-"/>
            </a:pP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Podvučemo u reakciji supstancu koja je nepoznata </a:t>
            </a:r>
            <a:r>
              <a:rPr lang="x-none" sz="1800" dirty="0" smtClean="0">
                <a:solidFill>
                  <a:srgbClr val="C00000"/>
                </a:solidFill>
                <a:latin typeface="Arial"/>
                <a:cs typeface="Arial"/>
              </a:rPr>
              <a:t>Zn</a:t>
            </a: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(kojoj računamo masu) i podvučemo supstancu čiju masu znamo </a:t>
            </a:r>
            <a:r>
              <a:rPr lang="x-none" sz="1800" dirty="0" smtClean="0">
                <a:solidFill>
                  <a:srgbClr val="C00000"/>
                </a:solidFill>
                <a:latin typeface="Arial"/>
                <a:cs typeface="Arial"/>
              </a:rPr>
              <a:t>HCl</a:t>
            </a: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</a:p>
          <a:p>
            <a:pPr marL="45720" lvl="0">
              <a:buClr>
                <a:srgbClr val="F14124">
                  <a:lumMod val="75000"/>
                </a:srgbClr>
              </a:buClr>
            </a:pPr>
            <a:endParaRPr lang="x-none" sz="1800" dirty="0" smtClean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331470" lvl="0" indent="-285750">
              <a:buClr>
                <a:srgbClr val="F14124">
                  <a:lumMod val="75000"/>
                </a:srgbClr>
              </a:buClr>
              <a:buFontTx/>
              <a:buChar char="-"/>
            </a:pPr>
            <a:endParaRPr lang="x-none" sz="1800" dirty="0" smtClean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635896" y="4581128"/>
            <a:ext cx="5266587" cy="1793167"/>
          </a:xfrm>
        </p:spPr>
        <p:txBody>
          <a:bodyPr/>
          <a:lstStyle/>
          <a:p>
            <a:r>
              <a:rPr lang="x-none" dirty="0" smtClean="0"/>
              <a:t>3. korak- podvlačenje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451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5301208"/>
            <a:ext cx="4813920" cy="1143000"/>
          </a:xfrm>
        </p:spPr>
        <p:txBody>
          <a:bodyPr/>
          <a:lstStyle/>
          <a:p>
            <a:r>
              <a:rPr lang="x-none" sz="4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4. </a:t>
            </a:r>
            <a:r>
              <a:rPr lang="x-none" sz="4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korak- </a:t>
            </a:r>
            <a:r>
              <a:rPr lang="x-none" sz="4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proporcija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7504" y="731518"/>
            <a:ext cx="6480720" cy="5865833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3600" u="sng" dirty="0">
                <a:solidFill>
                  <a:srgbClr val="C00000"/>
                </a:solidFill>
              </a:rPr>
              <a:t>Zn</a:t>
            </a:r>
            <a:r>
              <a:rPr lang="x-none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x-none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+      </a:t>
            </a:r>
            <a:r>
              <a:rPr lang="x-none" sz="3600" u="sng" dirty="0" smtClean="0">
                <a:solidFill>
                  <a:srgbClr val="C00000"/>
                </a:solidFill>
              </a:rPr>
              <a:t>2HCl</a:t>
            </a:r>
            <a:r>
              <a:rPr lang="x-none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x-none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→ </a:t>
            </a:r>
            <a:r>
              <a:rPr lang="x-none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 ZnCl</a:t>
            </a:r>
            <a:r>
              <a:rPr lang="x-none" sz="36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</a:t>
            </a:r>
            <a:r>
              <a:rPr lang="x-none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+H</a:t>
            </a:r>
            <a:r>
              <a:rPr lang="x-none" sz="36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</a:t>
            </a:r>
            <a:endParaRPr lang="x-none" sz="3600" baseline="-250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40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Xg       </a:t>
            </a:r>
            <a:r>
              <a:rPr lang="x-none" sz="40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          3,65g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40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x-none" sz="16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       </a:t>
            </a:r>
            <a:r>
              <a:rPr lang="x-none" sz="3200" baseline="-25000" dirty="0" smtClean="0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65g                    </a:t>
            </a:r>
            <a:r>
              <a:rPr lang="en-US" sz="3200" baseline="-25000" dirty="0" smtClean="0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2 x</a:t>
            </a:r>
            <a:r>
              <a:rPr lang="x-none" sz="3200" baseline="-25000" dirty="0" smtClean="0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 36,5g</a:t>
            </a:r>
            <a:endParaRPr lang="x-none" sz="3200" baseline="-250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1mol Zn........2mol HCl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x-none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Xg Zn..........3,65g HCl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-prvi red proporcije se piše na osnovu hemijske jednačine i uvek je jedinica mol!!!</a:t>
            </a:r>
          </a:p>
          <a:p>
            <a:pPr lvl="0">
              <a:buClr>
                <a:srgbClr val="F14124">
                  <a:lumMod val="75000"/>
                </a:srgbClr>
              </a:buClr>
              <a:buFontTx/>
              <a:buChar char="-"/>
            </a:pP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 drugom redu pišemo poznati podatak i veličinu koju treba izračunati.</a:t>
            </a:r>
          </a:p>
          <a:p>
            <a:pPr lvl="0">
              <a:buClr>
                <a:srgbClr val="F14124">
                  <a:lumMod val="75000"/>
                </a:srgbClr>
              </a:buClr>
              <a:buFontTx/>
              <a:buChar char="-"/>
            </a:pP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Ako su kao u ovom slučaju različite jedinice za iste supstance,moramo ih pretvoriti.</a:t>
            </a:r>
          </a:p>
          <a:p>
            <a:pPr lvl="0">
              <a:buClr>
                <a:srgbClr val="F14124">
                  <a:lumMod val="75000"/>
                </a:srgbClr>
              </a:buClr>
              <a:buFontTx/>
              <a:buChar char="-"/>
            </a:pPr>
            <a:r>
              <a:rPr lang="x-none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Najjednostavnije je molove pretvoriti u grame, računanjem M(molarne mase)</a:t>
            </a:r>
          </a:p>
          <a:p>
            <a:pPr lvl="0">
              <a:buClr>
                <a:srgbClr val="F14124">
                  <a:lumMod val="75000"/>
                </a:srgbClr>
              </a:buClr>
              <a:buFontTx/>
              <a:buChar char="-"/>
            </a:pPr>
            <a:endParaRPr lang="x-none" sz="18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indent="0">
              <a:buNone/>
            </a:pPr>
            <a:endParaRPr lang="en-US" dirty="0"/>
          </a:p>
        </p:txBody>
      </p:sp>
      <p:graphicFrame>
        <p:nvGraphicFramePr>
          <p:cNvPr id="18" name="Content Placeholder 17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="" xmlns:p14="http://schemas.microsoft.com/office/powerpoint/2010/main" val="2139948503"/>
              </p:ext>
            </p:extLst>
          </p:nvPr>
        </p:nvGraphicFramePr>
        <p:xfrm>
          <a:off x="6588224" y="1052736"/>
          <a:ext cx="2089150" cy="194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4" name="Curved Connector 23"/>
          <p:cNvCxnSpPr/>
          <p:nvPr/>
        </p:nvCxnSpPr>
        <p:spPr>
          <a:xfrm rot="16200000" flipV="1">
            <a:off x="-324544" y="1916832"/>
            <a:ext cx="1296144" cy="144016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 rot="16200000" flipV="1">
            <a:off x="1403648" y="1700808"/>
            <a:ext cx="1584176" cy="288032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2171513" y="2548890"/>
            <a:ext cx="446313" cy="434340"/>
          </a:xfrm>
          <a:custGeom>
            <a:avLst/>
            <a:gdLst>
              <a:gd name="connsiteX0" fmla="*/ 308797 w 446313"/>
              <a:gd name="connsiteY0" fmla="*/ 68580 h 434340"/>
              <a:gd name="connsiteX1" fmla="*/ 251647 w 446313"/>
              <a:gd name="connsiteY1" fmla="*/ 45720 h 434340"/>
              <a:gd name="connsiteX2" fmla="*/ 217357 w 446313"/>
              <a:gd name="connsiteY2" fmla="*/ 34290 h 434340"/>
              <a:gd name="connsiteX3" fmla="*/ 125917 w 446313"/>
              <a:gd name="connsiteY3" fmla="*/ 57150 h 434340"/>
              <a:gd name="connsiteX4" fmla="*/ 57337 w 446313"/>
              <a:gd name="connsiteY4" fmla="*/ 80010 h 434340"/>
              <a:gd name="connsiteX5" fmla="*/ 23047 w 446313"/>
              <a:gd name="connsiteY5" fmla="*/ 91440 h 434340"/>
              <a:gd name="connsiteX6" fmla="*/ 187 w 446313"/>
              <a:gd name="connsiteY6" fmla="*/ 160020 h 434340"/>
              <a:gd name="connsiteX7" fmla="*/ 11617 w 446313"/>
              <a:gd name="connsiteY7" fmla="*/ 285750 h 434340"/>
              <a:gd name="connsiteX8" fmla="*/ 68767 w 446313"/>
              <a:gd name="connsiteY8" fmla="*/ 342900 h 434340"/>
              <a:gd name="connsiteX9" fmla="*/ 148777 w 446313"/>
              <a:gd name="connsiteY9" fmla="*/ 388620 h 434340"/>
              <a:gd name="connsiteX10" fmla="*/ 183067 w 446313"/>
              <a:gd name="connsiteY10" fmla="*/ 422910 h 434340"/>
              <a:gd name="connsiteX11" fmla="*/ 228787 w 446313"/>
              <a:gd name="connsiteY11" fmla="*/ 434340 h 434340"/>
              <a:gd name="connsiteX12" fmla="*/ 423097 w 446313"/>
              <a:gd name="connsiteY12" fmla="*/ 422910 h 434340"/>
              <a:gd name="connsiteX13" fmla="*/ 445957 w 446313"/>
              <a:gd name="connsiteY13" fmla="*/ 377190 h 434340"/>
              <a:gd name="connsiteX14" fmla="*/ 411667 w 446313"/>
              <a:gd name="connsiteY14" fmla="*/ 148590 h 434340"/>
              <a:gd name="connsiteX15" fmla="*/ 365947 w 446313"/>
              <a:gd name="connsiteY15" fmla="*/ 80010 h 434340"/>
              <a:gd name="connsiteX16" fmla="*/ 251647 w 446313"/>
              <a:gd name="connsiteY16" fmla="*/ 22860 h 434340"/>
              <a:gd name="connsiteX17" fmla="*/ 183067 w 446313"/>
              <a:gd name="connsiteY17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6313" h="434340">
                <a:moveTo>
                  <a:pt x="308797" y="68580"/>
                </a:moveTo>
                <a:cubicBezTo>
                  <a:pt x="289747" y="60960"/>
                  <a:pt x="270858" y="52924"/>
                  <a:pt x="251647" y="45720"/>
                </a:cubicBezTo>
                <a:cubicBezTo>
                  <a:pt x="240366" y="41490"/>
                  <a:pt x="229356" y="33199"/>
                  <a:pt x="217357" y="34290"/>
                </a:cubicBezTo>
                <a:cubicBezTo>
                  <a:pt x="186068" y="37134"/>
                  <a:pt x="155723" y="47215"/>
                  <a:pt x="125917" y="57150"/>
                </a:cubicBezTo>
                <a:lnTo>
                  <a:pt x="57337" y="80010"/>
                </a:lnTo>
                <a:lnTo>
                  <a:pt x="23047" y="91440"/>
                </a:lnTo>
                <a:cubicBezTo>
                  <a:pt x="15427" y="114300"/>
                  <a:pt x="-1995" y="136022"/>
                  <a:pt x="187" y="160020"/>
                </a:cubicBezTo>
                <a:cubicBezTo>
                  <a:pt x="3997" y="201930"/>
                  <a:pt x="2799" y="244601"/>
                  <a:pt x="11617" y="285750"/>
                </a:cubicBezTo>
                <a:cubicBezTo>
                  <a:pt x="18227" y="316597"/>
                  <a:pt x="46917" y="327293"/>
                  <a:pt x="68767" y="342900"/>
                </a:cubicBezTo>
                <a:cubicBezTo>
                  <a:pt x="129315" y="386149"/>
                  <a:pt x="93132" y="370072"/>
                  <a:pt x="148777" y="388620"/>
                </a:cubicBezTo>
                <a:cubicBezTo>
                  <a:pt x="160207" y="400050"/>
                  <a:pt x="169032" y="414890"/>
                  <a:pt x="183067" y="422910"/>
                </a:cubicBezTo>
                <a:cubicBezTo>
                  <a:pt x="196706" y="430704"/>
                  <a:pt x="213078" y="434340"/>
                  <a:pt x="228787" y="434340"/>
                </a:cubicBezTo>
                <a:cubicBezTo>
                  <a:pt x="293669" y="434340"/>
                  <a:pt x="358327" y="426720"/>
                  <a:pt x="423097" y="422910"/>
                </a:cubicBezTo>
                <a:cubicBezTo>
                  <a:pt x="430717" y="407670"/>
                  <a:pt x="445012" y="394203"/>
                  <a:pt x="445957" y="377190"/>
                </a:cubicBezTo>
                <a:cubicBezTo>
                  <a:pt x="447595" y="347702"/>
                  <a:pt x="444775" y="198253"/>
                  <a:pt x="411667" y="148590"/>
                </a:cubicBezTo>
                <a:cubicBezTo>
                  <a:pt x="396427" y="125730"/>
                  <a:pt x="388807" y="95250"/>
                  <a:pt x="365947" y="80010"/>
                </a:cubicBezTo>
                <a:cubicBezTo>
                  <a:pt x="267036" y="14069"/>
                  <a:pt x="333890" y="47533"/>
                  <a:pt x="251647" y="22860"/>
                </a:cubicBezTo>
                <a:cubicBezTo>
                  <a:pt x="228567" y="15936"/>
                  <a:pt x="183067" y="0"/>
                  <a:pt x="183067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7123" y="2468880"/>
            <a:ext cx="400092" cy="422910"/>
          </a:xfrm>
          <a:custGeom>
            <a:avLst/>
            <a:gdLst>
              <a:gd name="connsiteX0" fmla="*/ 400077 w 400092"/>
              <a:gd name="connsiteY0" fmla="*/ 148590 h 422910"/>
              <a:gd name="connsiteX1" fmla="*/ 365787 w 400092"/>
              <a:gd name="connsiteY1" fmla="*/ 91440 h 422910"/>
              <a:gd name="connsiteX2" fmla="*/ 342927 w 400092"/>
              <a:gd name="connsiteY2" fmla="*/ 57150 h 422910"/>
              <a:gd name="connsiteX3" fmla="*/ 308637 w 400092"/>
              <a:gd name="connsiteY3" fmla="*/ 34290 h 422910"/>
              <a:gd name="connsiteX4" fmla="*/ 274347 w 400092"/>
              <a:gd name="connsiteY4" fmla="*/ 0 h 422910"/>
              <a:gd name="connsiteX5" fmla="*/ 160047 w 400092"/>
              <a:gd name="connsiteY5" fmla="*/ 11430 h 422910"/>
              <a:gd name="connsiteX6" fmla="*/ 45747 w 400092"/>
              <a:gd name="connsiteY6" fmla="*/ 57150 h 422910"/>
              <a:gd name="connsiteX7" fmla="*/ 11457 w 400092"/>
              <a:gd name="connsiteY7" fmla="*/ 80010 h 422910"/>
              <a:gd name="connsiteX8" fmla="*/ 27 w 400092"/>
              <a:gd name="connsiteY8" fmla="*/ 137160 h 422910"/>
              <a:gd name="connsiteX9" fmla="*/ 11457 w 400092"/>
              <a:gd name="connsiteY9" fmla="*/ 320040 h 422910"/>
              <a:gd name="connsiteX10" fmla="*/ 114327 w 400092"/>
              <a:gd name="connsiteY10" fmla="*/ 377190 h 422910"/>
              <a:gd name="connsiteX11" fmla="*/ 205767 w 400092"/>
              <a:gd name="connsiteY11" fmla="*/ 400050 h 422910"/>
              <a:gd name="connsiteX12" fmla="*/ 240057 w 400092"/>
              <a:gd name="connsiteY12" fmla="*/ 411480 h 422910"/>
              <a:gd name="connsiteX13" fmla="*/ 297207 w 400092"/>
              <a:gd name="connsiteY13" fmla="*/ 422910 h 422910"/>
              <a:gd name="connsiteX14" fmla="*/ 388647 w 400092"/>
              <a:gd name="connsiteY14" fmla="*/ 365760 h 422910"/>
              <a:gd name="connsiteX15" fmla="*/ 377217 w 400092"/>
              <a:gd name="connsiteY15" fmla="*/ 331470 h 422910"/>
              <a:gd name="connsiteX16" fmla="*/ 388647 w 400092"/>
              <a:gd name="connsiteY16" fmla="*/ 194310 h 422910"/>
              <a:gd name="connsiteX17" fmla="*/ 377217 w 400092"/>
              <a:gd name="connsiteY17" fmla="*/ 137160 h 422910"/>
              <a:gd name="connsiteX18" fmla="*/ 365787 w 400092"/>
              <a:gd name="connsiteY18" fmla="*/ 91440 h 42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0092" h="422910">
                <a:moveTo>
                  <a:pt x="400077" y="148590"/>
                </a:moveTo>
                <a:cubicBezTo>
                  <a:pt x="388647" y="129540"/>
                  <a:pt x="377561" y="110279"/>
                  <a:pt x="365787" y="91440"/>
                </a:cubicBezTo>
                <a:cubicBezTo>
                  <a:pt x="358506" y="79791"/>
                  <a:pt x="352641" y="66864"/>
                  <a:pt x="342927" y="57150"/>
                </a:cubicBezTo>
                <a:cubicBezTo>
                  <a:pt x="333213" y="47436"/>
                  <a:pt x="319190" y="43084"/>
                  <a:pt x="308637" y="34290"/>
                </a:cubicBezTo>
                <a:cubicBezTo>
                  <a:pt x="296219" y="23942"/>
                  <a:pt x="285777" y="11430"/>
                  <a:pt x="274347" y="0"/>
                </a:cubicBezTo>
                <a:cubicBezTo>
                  <a:pt x="236247" y="3810"/>
                  <a:pt x="197681" y="4374"/>
                  <a:pt x="160047" y="11430"/>
                </a:cubicBezTo>
                <a:cubicBezTo>
                  <a:pt x="125192" y="17965"/>
                  <a:pt x="77742" y="38867"/>
                  <a:pt x="45747" y="57150"/>
                </a:cubicBezTo>
                <a:cubicBezTo>
                  <a:pt x="33820" y="63966"/>
                  <a:pt x="22887" y="72390"/>
                  <a:pt x="11457" y="80010"/>
                </a:cubicBezTo>
                <a:cubicBezTo>
                  <a:pt x="7647" y="99060"/>
                  <a:pt x="27" y="117733"/>
                  <a:pt x="27" y="137160"/>
                </a:cubicBezTo>
                <a:cubicBezTo>
                  <a:pt x="27" y="198239"/>
                  <a:pt x="-1126" y="260271"/>
                  <a:pt x="11457" y="320040"/>
                </a:cubicBezTo>
                <a:cubicBezTo>
                  <a:pt x="18969" y="355724"/>
                  <a:pt x="95730" y="372541"/>
                  <a:pt x="114327" y="377190"/>
                </a:cubicBezTo>
                <a:cubicBezTo>
                  <a:pt x="144807" y="384810"/>
                  <a:pt x="175456" y="391783"/>
                  <a:pt x="205767" y="400050"/>
                </a:cubicBezTo>
                <a:cubicBezTo>
                  <a:pt x="217391" y="403220"/>
                  <a:pt x="228368" y="408558"/>
                  <a:pt x="240057" y="411480"/>
                </a:cubicBezTo>
                <a:cubicBezTo>
                  <a:pt x="258904" y="416192"/>
                  <a:pt x="278157" y="419100"/>
                  <a:pt x="297207" y="422910"/>
                </a:cubicBezTo>
                <a:cubicBezTo>
                  <a:pt x="409670" y="410414"/>
                  <a:pt x="411186" y="444646"/>
                  <a:pt x="388647" y="365760"/>
                </a:cubicBezTo>
                <a:cubicBezTo>
                  <a:pt x="385337" y="354175"/>
                  <a:pt x="381027" y="342900"/>
                  <a:pt x="377217" y="331470"/>
                </a:cubicBezTo>
                <a:cubicBezTo>
                  <a:pt x="381027" y="285750"/>
                  <a:pt x="388647" y="240188"/>
                  <a:pt x="388647" y="194310"/>
                </a:cubicBezTo>
                <a:cubicBezTo>
                  <a:pt x="388647" y="174883"/>
                  <a:pt x="381929" y="156007"/>
                  <a:pt x="377217" y="137160"/>
                </a:cubicBezTo>
                <a:cubicBezTo>
                  <a:pt x="364582" y="86621"/>
                  <a:pt x="365787" y="118914"/>
                  <a:pt x="365787" y="9144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39552" y="2468880"/>
            <a:ext cx="864096" cy="514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617826" y="2468880"/>
            <a:ext cx="586022" cy="514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740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2160" y="5229200"/>
            <a:ext cx="2952328" cy="1224136"/>
          </a:xfrm>
        </p:spPr>
        <p:txBody>
          <a:bodyPr/>
          <a:lstStyle/>
          <a:p>
            <a:r>
              <a:rPr lang="x-none" dirty="0" smtClean="0"/>
              <a:t>5. Račun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2998" y="731518"/>
            <a:ext cx="4365106" cy="4713705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16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x-none" sz="3200" baseline="-25000" dirty="0">
                <a:solidFill>
                  <a:srgbClr val="B4DCFA">
                    <a:lumMod val="75000"/>
                  </a:srgbClr>
                </a:solidFill>
                <a:latin typeface="Arial"/>
                <a:cs typeface="Arial"/>
              </a:rPr>
              <a:t>65g                    </a:t>
            </a:r>
            <a:r>
              <a:rPr lang="en-US" sz="3200" baseline="-25000" dirty="0" smtClean="0">
                <a:solidFill>
                  <a:srgbClr val="B4DCFA">
                    <a:lumMod val="75000"/>
                  </a:srgbClr>
                </a:solidFill>
                <a:latin typeface="Arial"/>
                <a:cs typeface="Arial"/>
              </a:rPr>
              <a:t>2 x</a:t>
            </a:r>
            <a:r>
              <a:rPr lang="x-none" sz="3200" baseline="-25000" dirty="0" smtClean="0">
                <a:solidFill>
                  <a:srgbClr val="B4DCFA">
                    <a:lumMod val="75000"/>
                  </a:srgbClr>
                </a:solidFill>
                <a:latin typeface="Arial"/>
                <a:cs typeface="Arial"/>
              </a:rPr>
              <a:t> </a:t>
            </a:r>
            <a:r>
              <a:rPr lang="x-none" sz="3200" baseline="-25000" dirty="0">
                <a:solidFill>
                  <a:srgbClr val="B4DCFA">
                    <a:lumMod val="75000"/>
                  </a:srgbClr>
                </a:solidFill>
                <a:latin typeface="Arial"/>
                <a:cs typeface="Arial"/>
              </a:rPr>
              <a:t>36,5g</a:t>
            </a:r>
            <a:endParaRPr lang="x-none" sz="3200" baseline="-250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1mol Zn........2mol HCl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800" u="sng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Xg Zn..........3,65g </a:t>
            </a:r>
            <a:r>
              <a:rPr lang="x-none" sz="2800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HCl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x-none" sz="2800" dirty="0" smtClean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x-none" sz="28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Množimo unakrsno: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Xg </a:t>
            </a:r>
            <a:r>
              <a:rPr lang="x-none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 </a:t>
            </a:r>
            <a:r>
              <a:rPr lang="en-US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36,5g = 65g </a:t>
            </a:r>
            <a:r>
              <a:rPr lang="x-none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3,65g</a:t>
            </a:r>
            <a:endParaRPr lang="x-none" sz="24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4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X=</a:t>
            </a:r>
            <a:r>
              <a:rPr lang="x-none" sz="2400" u="sng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65g</a:t>
            </a:r>
            <a:r>
              <a:rPr lang="x-none" sz="2400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x-none" sz="2400" u="sng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. 3,65g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 </a:t>
            </a:r>
            <a:r>
              <a:rPr lang="x-none" sz="24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=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2400" baseline="-25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3</a:t>
            </a:r>
            <a:r>
              <a:rPr lang="x-none" sz="24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,</a:t>
            </a:r>
            <a:r>
              <a:rPr lang="en-US" sz="24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</a:t>
            </a:r>
            <a:r>
              <a:rPr lang="x-none" sz="2400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5g</a:t>
            </a:r>
            <a:r>
              <a:rPr lang="x-none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Zn</a:t>
            </a:r>
            <a:endParaRPr lang="x-none" sz="2400" u="sng" baseline="30000" dirty="0" smtClean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x-none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          </a:t>
            </a:r>
            <a:r>
              <a:rPr lang="en-US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2 . </a:t>
            </a:r>
            <a:r>
              <a:rPr lang="x-none" sz="2400" baseline="30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36,5g</a:t>
            </a:r>
            <a:endParaRPr lang="en-US" sz="2400" u="sng" baseline="30000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331640" y="1268760"/>
            <a:ext cx="100811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491880" y="1268760"/>
            <a:ext cx="72008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32856"/>
            <a:ext cx="3109480" cy="2219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2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</TotalTime>
  <Words>290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Uputstvo za rešavanje računskih zadataka na osnovu hemijskih jednačina</vt:lpstr>
      <vt:lpstr>1. Korak Pročitaj i postavi zadatak.</vt:lpstr>
      <vt:lpstr>2. Korak Sastavi hemijsku jednačinu.</vt:lpstr>
      <vt:lpstr>3. korak- podvlačenje</vt:lpstr>
      <vt:lpstr>4. korak- proporcija</vt:lpstr>
      <vt:lpstr>5. Račun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Uputstvo za rešavanje računskih zadataka na osnovu hemijskih jednačina</dc:title>
  <dc:creator>MILOSEVIC</dc:creator>
  <cp:lastModifiedBy>PC</cp:lastModifiedBy>
  <cp:revision>11</cp:revision>
  <dcterms:created xsi:type="dcterms:W3CDTF">2014-10-14T13:07:32Z</dcterms:created>
  <dcterms:modified xsi:type="dcterms:W3CDTF">2014-10-16T08:25:10Z</dcterms:modified>
</cp:coreProperties>
</file>