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4"/>
  </p:notesMasterIdLst>
  <p:sldIdLst>
    <p:sldId id="256" r:id="rId2"/>
    <p:sldId id="257" r:id="rId3"/>
    <p:sldId id="259" r:id="rId4"/>
    <p:sldId id="258" r:id="rId5"/>
    <p:sldId id="273" r:id="rId6"/>
    <p:sldId id="280" r:id="rId7"/>
    <p:sldId id="281" r:id="rId8"/>
    <p:sldId id="277" r:id="rId9"/>
    <p:sldId id="278" r:id="rId10"/>
    <p:sldId id="279" r:id="rId11"/>
    <p:sldId id="262" r:id="rId12"/>
    <p:sldId id="263" r:id="rId13"/>
    <p:sldId id="282" r:id="rId14"/>
    <p:sldId id="283" r:id="rId15"/>
    <p:sldId id="285" r:id="rId16"/>
    <p:sldId id="287" r:id="rId17"/>
    <p:sldId id="288" r:id="rId18"/>
    <p:sldId id="290" r:id="rId19"/>
    <p:sldId id="272" r:id="rId20"/>
    <p:sldId id="292" r:id="rId21"/>
    <p:sldId id="267" r:id="rId22"/>
    <p:sldId id="29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83" d="100"/>
          <a:sy n="83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F21629-D70D-41F7-9A9C-7718098C0AB5}" type="doc">
      <dgm:prSet loTypeId="urn:microsoft.com/office/officeart/2005/8/layout/orgChart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43EE6A3-9A1E-4259-8132-2FAB6CC6F7A4}">
      <dgm:prSet phldrT="[Text]"/>
      <dgm:spPr/>
      <dgm:t>
        <a:bodyPr/>
        <a:lstStyle/>
        <a:p>
          <a:r>
            <a:rPr lang="sr-Latn-RS" dirty="0" smtClean="0"/>
            <a:t>Jedinjenja </a:t>
          </a:r>
          <a:r>
            <a:rPr lang="sr-Latn-RS" dirty="0" smtClean="0"/>
            <a:t>metala</a:t>
          </a:r>
          <a:endParaRPr lang="en-US" dirty="0"/>
        </a:p>
      </dgm:t>
    </dgm:pt>
    <dgm:pt modelId="{E39F01B9-9211-4708-BD80-CA1F3162AC87}" type="parTrans" cxnId="{E1B4EFD9-9A51-474A-8AE5-6AD930D74216}">
      <dgm:prSet/>
      <dgm:spPr/>
      <dgm:t>
        <a:bodyPr/>
        <a:lstStyle/>
        <a:p>
          <a:endParaRPr lang="en-US"/>
        </a:p>
      </dgm:t>
    </dgm:pt>
    <dgm:pt modelId="{429376A4-8972-4BB4-B60D-D79866313876}" type="sibTrans" cxnId="{E1B4EFD9-9A51-474A-8AE5-6AD930D74216}">
      <dgm:prSet/>
      <dgm:spPr/>
      <dgm:t>
        <a:bodyPr/>
        <a:lstStyle/>
        <a:p>
          <a:endParaRPr lang="en-US"/>
        </a:p>
      </dgm:t>
    </dgm:pt>
    <dgm:pt modelId="{8950A12B-E801-41D0-9E08-88A34BF4F0EB}">
      <dgm:prSet phldrT="[Text]"/>
      <dgm:spPr/>
      <dgm:t>
        <a:bodyPr/>
        <a:lstStyle/>
        <a:p>
          <a:r>
            <a:rPr lang="sr-Latn-RS" u="sng" dirty="0" smtClean="0">
              <a:solidFill>
                <a:schemeClr val="tx1"/>
              </a:solidFill>
            </a:rPr>
            <a:t>Oksidi</a:t>
          </a:r>
        </a:p>
        <a:p>
          <a:r>
            <a:rPr lang="sr-Latn-RS" dirty="0" smtClean="0"/>
            <a:t>Jedinjenja nekog elementa sa kiseonikom</a:t>
          </a:r>
          <a:endParaRPr lang="en-US" dirty="0"/>
        </a:p>
      </dgm:t>
    </dgm:pt>
    <dgm:pt modelId="{BD483266-8FFA-45A1-82CF-215C2D3ECF1D}" type="parTrans" cxnId="{B23DEDC6-EBCD-45F1-8B2B-8905F74E4093}">
      <dgm:prSet/>
      <dgm:spPr/>
      <dgm:t>
        <a:bodyPr/>
        <a:lstStyle/>
        <a:p>
          <a:endParaRPr lang="en-US"/>
        </a:p>
      </dgm:t>
    </dgm:pt>
    <dgm:pt modelId="{7C065791-3B30-4CFD-AA04-0E70BBB42261}" type="sibTrans" cxnId="{B23DEDC6-EBCD-45F1-8B2B-8905F74E4093}">
      <dgm:prSet/>
      <dgm:spPr/>
      <dgm:t>
        <a:bodyPr/>
        <a:lstStyle/>
        <a:p>
          <a:endParaRPr lang="en-US"/>
        </a:p>
      </dgm:t>
    </dgm:pt>
    <dgm:pt modelId="{1B1DEB0A-1424-48C8-B9DC-BCD0E088B9C3}">
      <dgm:prSet phldrT="[Text]"/>
      <dgm:spPr/>
      <dgm:t>
        <a:bodyPr/>
        <a:lstStyle/>
        <a:p>
          <a:r>
            <a:rPr lang="sr-Latn-RS" u="sng" dirty="0" smtClean="0">
              <a:solidFill>
                <a:schemeClr val="tx1"/>
              </a:solidFill>
            </a:rPr>
            <a:t>Baze(hidroksidi)</a:t>
          </a:r>
          <a:endParaRPr lang="sr-Latn-RS" u="sng" dirty="0" smtClean="0">
            <a:solidFill>
              <a:schemeClr val="tx1"/>
            </a:solidFill>
          </a:endParaRPr>
        </a:p>
        <a:p>
          <a:r>
            <a:rPr lang="sr-Latn-RS" dirty="0" smtClean="0"/>
            <a:t>Vrsta jedinjenja karakteristična za </a:t>
          </a:r>
          <a:r>
            <a:rPr lang="sr-Latn-RS" dirty="0" smtClean="0"/>
            <a:t>metale</a:t>
          </a:r>
          <a:r>
            <a:rPr lang="sr-Latn-RS" dirty="0" smtClean="0"/>
            <a:t>, menjaju boju lakmus papira iz </a:t>
          </a:r>
          <a:r>
            <a:rPr lang="en-US" dirty="0" err="1" smtClean="0"/>
            <a:t>crvene</a:t>
          </a:r>
          <a:r>
            <a:rPr lang="sr-Latn-RS" dirty="0" smtClean="0"/>
            <a:t> </a:t>
          </a:r>
          <a:r>
            <a:rPr lang="sr-Latn-RS" dirty="0" smtClean="0"/>
            <a:t>u </a:t>
          </a:r>
          <a:r>
            <a:rPr lang="en-US" dirty="0" err="1" smtClean="0"/>
            <a:t>plavu</a:t>
          </a:r>
          <a:r>
            <a:rPr lang="sr-Latn-RS" dirty="0" smtClean="0"/>
            <a:t>u</a:t>
          </a:r>
          <a:endParaRPr lang="en-US" dirty="0"/>
        </a:p>
      </dgm:t>
    </dgm:pt>
    <dgm:pt modelId="{58B946C0-2AD4-4105-8F9A-4BCD41623D87}" type="parTrans" cxnId="{B12E2509-6B7B-4F74-8774-49779B7E658F}">
      <dgm:prSet/>
      <dgm:spPr/>
      <dgm:t>
        <a:bodyPr/>
        <a:lstStyle/>
        <a:p>
          <a:endParaRPr lang="en-US"/>
        </a:p>
      </dgm:t>
    </dgm:pt>
    <dgm:pt modelId="{5E9A2712-C1F1-4C50-9022-25E1B08BD224}" type="sibTrans" cxnId="{B12E2509-6B7B-4F74-8774-49779B7E658F}">
      <dgm:prSet/>
      <dgm:spPr/>
      <dgm:t>
        <a:bodyPr/>
        <a:lstStyle/>
        <a:p>
          <a:endParaRPr lang="en-US"/>
        </a:p>
      </dgm:t>
    </dgm:pt>
    <dgm:pt modelId="{F828FF7B-99D8-455C-974B-51E6767CE7C2}">
      <dgm:prSet phldrT="[Text]"/>
      <dgm:spPr/>
      <dgm:t>
        <a:bodyPr/>
        <a:lstStyle/>
        <a:p>
          <a:r>
            <a:rPr lang="sr-Latn-RS" u="sng" dirty="0" smtClean="0">
              <a:solidFill>
                <a:schemeClr val="tx1"/>
              </a:solidFill>
            </a:rPr>
            <a:t>Soli</a:t>
          </a:r>
        </a:p>
        <a:p>
          <a:r>
            <a:rPr lang="sr-Latn-RS" dirty="0" smtClean="0"/>
            <a:t>(o njima učimo kasnije)</a:t>
          </a:r>
          <a:endParaRPr lang="en-US" dirty="0"/>
        </a:p>
      </dgm:t>
    </dgm:pt>
    <dgm:pt modelId="{CB123E0F-05BF-4774-8131-163242317A77}" type="parTrans" cxnId="{54444902-7AAD-491D-ADB3-97B1AC0C0926}">
      <dgm:prSet/>
      <dgm:spPr/>
      <dgm:t>
        <a:bodyPr/>
        <a:lstStyle/>
        <a:p>
          <a:endParaRPr lang="en-US"/>
        </a:p>
      </dgm:t>
    </dgm:pt>
    <dgm:pt modelId="{16CCD953-6EC5-41AB-8EE3-1C531062217F}" type="sibTrans" cxnId="{54444902-7AAD-491D-ADB3-97B1AC0C0926}">
      <dgm:prSet/>
      <dgm:spPr/>
      <dgm:t>
        <a:bodyPr/>
        <a:lstStyle/>
        <a:p>
          <a:endParaRPr lang="en-US"/>
        </a:p>
      </dgm:t>
    </dgm:pt>
    <dgm:pt modelId="{6C2BC5CB-1F75-4678-9092-DFACECFD9C98}" type="pres">
      <dgm:prSet presAssocID="{35F21629-D70D-41F7-9A9C-7718098C0A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DE0660D-193E-47A1-86B7-D6033C7D1692}" type="pres">
      <dgm:prSet presAssocID="{C43EE6A3-9A1E-4259-8132-2FAB6CC6F7A4}" presName="hierRoot1" presStyleCnt="0">
        <dgm:presLayoutVars>
          <dgm:hierBranch val="init"/>
        </dgm:presLayoutVars>
      </dgm:prSet>
      <dgm:spPr/>
    </dgm:pt>
    <dgm:pt modelId="{FDAD2C5F-3008-4906-A016-4AE1F93F1948}" type="pres">
      <dgm:prSet presAssocID="{C43EE6A3-9A1E-4259-8132-2FAB6CC6F7A4}" presName="rootComposite1" presStyleCnt="0"/>
      <dgm:spPr/>
    </dgm:pt>
    <dgm:pt modelId="{B4AB37AA-71BE-41F1-BD12-566AEEA353B6}" type="pres">
      <dgm:prSet presAssocID="{C43EE6A3-9A1E-4259-8132-2FAB6CC6F7A4}" presName="rootText1" presStyleLbl="node0" presStyleIdx="0" presStyleCnt="1" custLinFactNeighborX="-1630" custLinFactNeighborY="-643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7790C62-8C8F-4DE9-9391-0B2EB7519842}" type="pres">
      <dgm:prSet presAssocID="{C43EE6A3-9A1E-4259-8132-2FAB6CC6F7A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1DC550C-C25B-460C-97A4-2F4A1DEB557F}" type="pres">
      <dgm:prSet presAssocID="{C43EE6A3-9A1E-4259-8132-2FAB6CC6F7A4}" presName="hierChild2" presStyleCnt="0"/>
      <dgm:spPr/>
    </dgm:pt>
    <dgm:pt modelId="{78B2780A-50B2-4B73-A30A-9278D4850511}" type="pres">
      <dgm:prSet presAssocID="{BD483266-8FFA-45A1-82CF-215C2D3ECF1D}" presName="Name37" presStyleLbl="parChTrans1D2" presStyleIdx="0" presStyleCnt="3"/>
      <dgm:spPr/>
      <dgm:t>
        <a:bodyPr/>
        <a:lstStyle/>
        <a:p>
          <a:endParaRPr lang="en-US"/>
        </a:p>
      </dgm:t>
    </dgm:pt>
    <dgm:pt modelId="{3686D876-BCDC-485B-9096-1C3C5C5155C6}" type="pres">
      <dgm:prSet presAssocID="{8950A12B-E801-41D0-9E08-88A34BF4F0EB}" presName="hierRoot2" presStyleCnt="0">
        <dgm:presLayoutVars>
          <dgm:hierBranch val="init"/>
        </dgm:presLayoutVars>
      </dgm:prSet>
      <dgm:spPr/>
    </dgm:pt>
    <dgm:pt modelId="{397C6FD9-40D1-422B-94D3-FBC677E9E3A2}" type="pres">
      <dgm:prSet presAssocID="{8950A12B-E801-41D0-9E08-88A34BF4F0EB}" presName="rootComposite" presStyleCnt="0"/>
      <dgm:spPr/>
    </dgm:pt>
    <dgm:pt modelId="{ABDCC9A9-44DE-4749-B015-31DC05464654}" type="pres">
      <dgm:prSet presAssocID="{8950A12B-E801-41D0-9E08-88A34BF4F0E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991E28-C154-4186-BE5C-3C0E4A8D1E77}" type="pres">
      <dgm:prSet presAssocID="{8950A12B-E801-41D0-9E08-88A34BF4F0EB}" presName="rootConnector" presStyleLbl="node2" presStyleIdx="0" presStyleCnt="3"/>
      <dgm:spPr/>
      <dgm:t>
        <a:bodyPr/>
        <a:lstStyle/>
        <a:p>
          <a:endParaRPr lang="en-US"/>
        </a:p>
      </dgm:t>
    </dgm:pt>
    <dgm:pt modelId="{FA7C7BC1-A415-440D-9AFC-3A2940D2A9EA}" type="pres">
      <dgm:prSet presAssocID="{8950A12B-E801-41D0-9E08-88A34BF4F0EB}" presName="hierChild4" presStyleCnt="0"/>
      <dgm:spPr/>
    </dgm:pt>
    <dgm:pt modelId="{7EF22410-1D82-44DB-B05D-A66202D73713}" type="pres">
      <dgm:prSet presAssocID="{8950A12B-E801-41D0-9E08-88A34BF4F0EB}" presName="hierChild5" presStyleCnt="0"/>
      <dgm:spPr/>
    </dgm:pt>
    <dgm:pt modelId="{FE6025AF-119F-426E-8FB9-3A02BA52BC38}" type="pres">
      <dgm:prSet presAssocID="{58B946C0-2AD4-4105-8F9A-4BCD41623D87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DFA0D40-4308-44D5-9918-11E87397C1C5}" type="pres">
      <dgm:prSet presAssocID="{1B1DEB0A-1424-48C8-B9DC-BCD0E088B9C3}" presName="hierRoot2" presStyleCnt="0">
        <dgm:presLayoutVars>
          <dgm:hierBranch val="init"/>
        </dgm:presLayoutVars>
      </dgm:prSet>
      <dgm:spPr/>
    </dgm:pt>
    <dgm:pt modelId="{EC8C81D8-B808-42F1-BF38-A98B0E130E7F}" type="pres">
      <dgm:prSet presAssocID="{1B1DEB0A-1424-48C8-B9DC-BCD0E088B9C3}" presName="rootComposite" presStyleCnt="0"/>
      <dgm:spPr/>
    </dgm:pt>
    <dgm:pt modelId="{4578A61E-F4D1-4F8B-9E09-3FE56B3F6654}" type="pres">
      <dgm:prSet presAssocID="{1B1DEB0A-1424-48C8-B9DC-BCD0E088B9C3}" presName="rootText" presStyleLbl="node2" presStyleIdx="1" presStyleCnt="3" custScaleY="142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D04650-E141-488E-8887-334FC0243FBF}" type="pres">
      <dgm:prSet presAssocID="{1B1DEB0A-1424-48C8-B9DC-BCD0E088B9C3}" presName="rootConnector" presStyleLbl="node2" presStyleIdx="1" presStyleCnt="3"/>
      <dgm:spPr/>
      <dgm:t>
        <a:bodyPr/>
        <a:lstStyle/>
        <a:p>
          <a:endParaRPr lang="en-US"/>
        </a:p>
      </dgm:t>
    </dgm:pt>
    <dgm:pt modelId="{D071C06F-FCE4-4EBA-A8FF-9DD02019A684}" type="pres">
      <dgm:prSet presAssocID="{1B1DEB0A-1424-48C8-B9DC-BCD0E088B9C3}" presName="hierChild4" presStyleCnt="0"/>
      <dgm:spPr/>
    </dgm:pt>
    <dgm:pt modelId="{818B4D17-A84F-4A15-A109-3C66DF6CF522}" type="pres">
      <dgm:prSet presAssocID="{1B1DEB0A-1424-48C8-B9DC-BCD0E088B9C3}" presName="hierChild5" presStyleCnt="0"/>
      <dgm:spPr/>
    </dgm:pt>
    <dgm:pt modelId="{2C8DB455-D9D0-430A-97FC-031D0A6BE7D3}" type="pres">
      <dgm:prSet presAssocID="{CB123E0F-05BF-4774-8131-163242317A77}" presName="Name37" presStyleLbl="parChTrans1D2" presStyleIdx="2" presStyleCnt="3"/>
      <dgm:spPr/>
      <dgm:t>
        <a:bodyPr/>
        <a:lstStyle/>
        <a:p>
          <a:endParaRPr lang="en-US"/>
        </a:p>
      </dgm:t>
    </dgm:pt>
    <dgm:pt modelId="{95A32CD4-C751-4ECA-9993-82DE05813AD6}" type="pres">
      <dgm:prSet presAssocID="{F828FF7B-99D8-455C-974B-51E6767CE7C2}" presName="hierRoot2" presStyleCnt="0">
        <dgm:presLayoutVars>
          <dgm:hierBranch val="init"/>
        </dgm:presLayoutVars>
      </dgm:prSet>
      <dgm:spPr/>
    </dgm:pt>
    <dgm:pt modelId="{63BDF531-40FC-44DE-8D02-F299E06EF93E}" type="pres">
      <dgm:prSet presAssocID="{F828FF7B-99D8-455C-974B-51E6767CE7C2}" presName="rootComposite" presStyleCnt="0"/>
      <dgm:spPr/>
    </dgm:pt>
    <dgm:pt modelId="{1DD2BB10-5731-46F1-BED4-37EFB9B93B2C}" type="pres">
      <dgm:prSet presAssocID="{F828FF7B-99D8-455C-974B-51E6767CE7C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48E0BF-8A5B-447D-A594-2F74FCE3A56D}" type="pres">
      <dgm:prSet presAssocID="{F828FF7B-99D8-455C-974B-51E6767CE7C2}" presName="rootConnector" presStyleLbl="node2" presStyleIdx="2" presStyleCnt="3"/>
      <dgm:spPr/>
      <dgm:t>
        <a:bodyPr/>
        <a:lstStyle/>
        <a:p>
          <a:endParaRPr lang="en-US"/>
        </a:p>
      </dgm:t>
    </dgm:pt>
    <dgm:pt modelId="{2B5FD3AD-1F6D-4F8E-B98F-5597B9439812}" type="pres">
      <dgm:prSet presAssocID="{F828FF7B-99D8-455C-974B-51E6767CE7C2}" presName="hierChild4" presStyleCnt="0"/>
      <dgm:spPr/>
    </dgm:pt>
    <dgm:pt modelId="{1C29C572-3DA9-4CB2-8360-8F0D035C0377}" type="pres">
      <dgm:prSet presAssocID="{F828FF7B-99D8-455C-974B-51E6767CE7C2}" presName="hierChild5" presStyleCnt="0"/>
      <dgm:spPr/>
    </dgm:pt>
    <dgm:pt modelId="{00A5153C-025D-4AD6-8A1F-E532C1827E9A}" type="pres">
      <dgm:prSet presAssocID="{C43EE6A3-9A1E-4259-8132-2FAB6CC6F7A4}" presName="hierChild3" presStyleCnt="0"/>
      <dgm:spPr/>
    </dgm:pt>
  </dgm:ptLst>
  <dgm:cxnLst>
    <dgm:cxn modelId="{B12E2509-6B7B-4F74-8774-49779B7E658F}" srcId="{C43EE6A3-9A1E-4259-8132-2FAB6CC6F7A4}" destId="{1B1DEB0A-1424-48C8-B9DC-BCD0E088B9C3}" srcOrd="1" destOrd="0" parTransId="{58B946C0-2AD4-4105-8F9A-4BCD41623D87}" sibTransId="{5E9A2712-C1F1-4C50-9022-25E1B08BD224}"/>
    <dgm:cxn modelId="{F9185C44-76E2-4FEE-9F31-3AD8031B22B2}" type="presOf" srcId="{1B1DEB0A-1424-48C8-B9DC-BCD0E088B9C3}" destId="{4578A61E-F4D1-4F8B-9E09-3FE56B3F6654}" srcOrd="0" destOrd="0" presId="urn:microsoft.com/office/officeart/2005/8/layout/orgChart1"/>
    <dgm:cxn modelId="{77AAFA5F-A502-460D-A0D9-6BEC9707042D}" type="presOf" srcId="{F828FF7B-99D8-455C-974B-51E6767CE7C2}" destId="{3C48E0BF-8A5B-447D-A594-2F74FCE3A56D}" srcOrd="1" destOrd="0" presId="urn:microsoft.com/office/officeart/2005/8/layout/orgChart1"/>
    <dgm:cxn modelId="{E1B4EFD9-9A51-474A-8AE5-6AD930D74216}" srcId="{35F21629-D70D-41F7-9A9C-7718098C0AB5}" destId="{C43EE6A3-9A1E-4259-8132-2FAB6CC6F7A4}" srcOrd="0" destOrd="0" parTransId="{E39F01B9-9211-4708-BD80-CA1F3162AC87}" sibTransId="{429376A4-8972-4BB4-B60D-D79866313876}"/>
    <dgm:cxn modelId="{8F0C75D7-6C42-4CC8-8CAA-746631F1605C}" type="presOf" srcId="{35F21629-D70D-41F7-9A9C-7718098C0AB5}" destId="{6C2BC5CB-1F75-4678-9092-DFACECFD9C98}" srcOrd="0" destOrd="0" presId="urn:microsoft.com/office/officeart/2005/8/layout/orgChart1"/>
    <dgm:cxn modelId="{B23DEDC6-EBCD-45F1-8B2B-8905F74E4093}" srcId="{C43EE6A3-9A1E-4259-8132-2FAB6CC6F7A4}" destId="{8950A12B-E801-41D0-9E08-88A34BF4F0EB}" srcOrd="0" destOrd="0" parTransId="{BD483266-8FFA-45A1-82CF-215C2D3ECF1D}" sibTransId="{7C065791-3B30-4CFD-AA04-0E70BBB42261}"/>
    <dgm:cxn modelId="{33740BE9-EAE4-4850-BFDE-227B7BC54AFD}" type="presOf" srcId="{1B1DEB0A-1424-48C8-B9DC-BCD0E088B9C3}" destId="{44D04650-E141-488E-8887-334FC0243FBF}" srcOrd="1" destOrd="0" presId="urn:microsoft.com/office/officeart/2005/8/layout/orgChart1"/>
    <dgm:cxn modelId="{0B03AAF6-2FE6-4534-A0E8-7C02FC4B7C7C}" type="presOf" srcId="{8950A12B-E801-41D0-9E08-88A34BF4F0EB}" destId="{E9991E28-C154-4186-BE5C-3C0E4A8D1E77}" srcOrd="1" destOrd="0" presId="urn:microsoft.com/office/officeart/2005/8/layout/orgChart1"/>
    <dgm:cxn modelId="{FD41316D-B3BB-4329-945C-7B4F1473648E}" type="presOf" srcId="{F828FF7B-99D8-455C-974B-51E6767CE7C2}" destId="{1DD2BB10-5731-46F1-BED4-37EFB9B93B2C}" srcOrd="0" destOrd="0" presId="urn:microsoft.com/office/officeart/2005/8/layout/orgChart1"/>
    <dgm:cxn modelId="{3775E66A-4F81-4A52-8623-633C8FAFC785}" type="presOf" srcId="{C43EE6A3-9A1E-4259-8132-2FAB6CC6F7A4}" destId="{B4AB37AA-71BE-41F1-BD12-566AEEA353B6}" srcOrd="0" destOrd="0" presId="urn:microsoft.com/office/officeart/2005/8/layout/orgChart1"/>
    <dgm:cxn modelId="{54444902-7AAD-491D-ADB3-97B1AC0C0926}" srcId="{C43EE6A3-9A1E-4259-8132-2FAB6CC6F7A4}" destId="{F828FF7B-99D8-455C-974B-51E6767CE7C2}" srcOrd="2" destOrd="0" parTransId="{CB123E0F-05BF-4774-8131-163242317A77}" sibTransId="{16CCD953-6EC5-41AB-8EE3-1C531062217F}"/>
    <dgm:cxn modelId="{F15F1AE6-E68C-41FF-AA34-5E55DFE581C5}" type="presOf" srcId="{BD483266-8FFA-45A1-82CF-215C2D3ECF1D}" destId="{78B2780A-50B2-4B73-A30A-9278D4850511}" srcOrd="0" destOrd="0" presId="urn:microsoft.com/office/officeart/2005/8/layout/orgChart1"/>
    <dgm:cxn modelId="{70004571-3B6C-446D-B41A-5B411F3BEE88}" type="presOf" srcId="{C43EE6A3-9A1E-4259-8132-2FAB6CC6F7A4}" destId="{67790C62-8C8F-4DE9-9391-0B2EB7519842}" srcOrd="1" destOrd="0" presId="urn:microsoft.com/office/officeart/2005/8/layout/orgChart1"/>
    <dgm:cxn modelId="{AFC37966-90B1-436A-AA50-26444DEB062A}" type="presOf" srcId="{58B946C0-2AD4-4105-8F9A-4BCD41623D87}" destId="{FE6025AF-119F-426E-8FB9-3A02BA52BC38}" srcOrd="0" destOrd="0" presId="urn:microsoft.com/office/officeart/2005/8/layout/orgChart1"/>
    <dgm:cxn modelId="{C7BB5281-3CE3-462B-B9E7-3AFC3A4A837F}" type="presOf" srcId="{8950A12B-E801-41D0-9E08-88A34BF4F0EB}" destId="{ABDCC9A9-44DE-4749-B015-31DC05464654}" srcOrd="0" destOrd="0" presId="urn:microsoft.com/office/officeart/2005/8/layout/orgChart1"/>
    <dgm:cxn modelId="{AA099D2E-A970-4516-B45C-758698C4657F}" type="presOf" srcId="{CB123E0F-05BF-4774-8131-163242317A77}" destId="{2C8DB455-D9D0-430A-97FC-031D0A6BE7D3}" srcOrd="0" destOrd="0" presId="urn:microsoft.com/office/officeart/2005/8/layout/orgChart1"/>
    <dgm:cxn modelId="{FA2B2CDB-4C0B-4B8E-B885-310B2B7B1856}" type="presParOf" srcId="{6C2BC5CB-1F75-4678-9092-DFACECFD9C98}" destId="{0DE0660D-193E-47A1-86B7-D6033C7D1692}" srcOrd="0" destOrd="0" presId="urn:microsoft.com/office/officeart/2005/8/layout/orgChart1"/>
    <dgm:cxn modelId="{F8C85DF0-B069-4F08-93F9-68D181D27816}" type="presParOf" srcId="{0DE0660D-193E-47A1-86B7-D6033C7D1692}" destId="{FDAD2C5F-3008-4906-A016-4AE1F93F1948}" srcOrd="0" destOrd="0" presId="urn:microsoft.com/office/officeart/2005/8/layout/orgChart1"/>
    <dgm:cxn modelId="{CB256C60-25DD-44DC-87F1-C4A47EF647B8}" type="presParOf" srcId="{FDAD2C5F-3008-4906-A016-4AE1F93F1948}" destId="{B4AB37AA-71BE-41F1-BD12-566AEEA353B6}" srcOrd="0" destOrd="0" presId="urn:microsoft.com/office/officeart/2005/8/layout/orgChart1"/>
    <dgm:cxn modelId="{E77C8A30-7166-4DEE-BB36-5D5CAEFD9717}" type="presParOf" srcId="{FDAD2C5F-3008-4906-A016-4AE1F93F1948}" destId="{67790C62-8C8F-4DE9-9391-0B2EB7519842}" srcOrd="1" destOrd="0" presId="urn:microsoft.com/office/officeart/2005/8/layout/orgChart1"/>
    <dgm:cxn modelId="{C9276AFF-B016-47A8-B6E9-CE7B27BD441E}" type="presParOf" srcId="{0DE0660D-193E-47A1-86B7-D6033C7D1692}" destId="{F1DC550C-C25B-460C-97A4-2F4A1DEB557F}" srcOrd="1" destOrd="0" presId="urn:microsoft.com/office/officeart/2005/8/layout/orgChart1"/>
    <dgm:cxn modelId="{BD65B256-B8D6-48AF-A98E-EB601E464736}" type="presParOf" srcId="{F1DC550C-C25B-460C-97A4-2F4A1DEB557F}" destId="{78B2780A-50B2-4B73-A30A-9278D4850511}" srcOrd="0" destOrd="0" presId="urn:microsoft.com/office/officeart/2005/8/layout/orgChart1"/>
    <dgm:cxn modelId="{EA3AE69B-FC16-4973-9E26-C7D1F5FE391A}" type="presParOf" srcId="{F1DC550C-C25B-460C-97A4-2F4A1DEB557F}" destId="{3686D876-BCDC-485B-9096-1C3C5C5155C6}" srcOrd="1" destOrd="0" presId="urn:microsoft.com/office/officeart/2005/8/layout/orgChart1"/>
    <dgm:cxn modelId="{E6A3E4E4-6ACA-4D96-ACD3-AD77D5068DB8}" type="presParOf" srcId="{3686D876-BCDC-485B-9096-1C3C5C5155C6}" destId="{397C6FD9-40D1-422B-94D3-FBC677E9E3A2}" srcOrd="0" destOrd="0" presId="urn:microsoft.com/office/officeart/2005/8/layout/orgChart1"/>
    <dgm:cxn modelId="{D8AF0E0F-42ED-4B91-8D51-60F0DF2D4E19}" type="presParOf" srcId="{397C6FD9-40D1-422B-94D3-FBC677E9E3A2}" destId="{ABDCC9A9-44DE-4749-B015-31DC05464654}" srcOrd="0" destOrd="0" presId="urn:microsoft.com/office/officeart/2005/8/layout/orgChart1"/>
    <dgm:cxn modelId="{80C4D63B-C87E-4A87-8386-883F14B994EF}" type="presParOf" srcId="{397C6FD9-40D1-422B-94D3-FBC677E9E3A2}" destId="{E9991E28-C154-4186-BE5C-3C0E4A8D1E77}" srcOrd="1" destOrd="0" presId="urn:microsoft.com/office/officeart/2005/8/layout/orgChart1"/>
    <dgm:cxn modelId="{A0D3E7C0-EDC1-4455-8D57-ED9FCF300CC0}" type="presParOf" srcId="{3686D876-BCDC-485B-9096-1C3C5C5155C6}" destId="{FA7C7BC1-A415-440D-9AFC-3A2940D2A9EA}" srcOrd="1" destOrd="0" presId="urn:microsoft.com/office/officeart/2005/8/layout/orgChart1"/>
    <dgm:cxn modelId="{A135BA08-8A78-4EA2-897C-1C7F8CF74745}" type="presParOf" srcId="{3686D876-BCDC-485B-9096-1C3C5C5155C6}" destId="{7EF22410-1D82-44DB-B05D-A66202D73713}" srcOrd="2" destOrd="0" presId="urn:microsoft.com/office/officeart/2005/8/layout/orgChart1"/>
    <dgm:cxn modelId="{2749CB3C-3F2D-43D2-A5A2-1C9735053EA3}" type="presParOf" srcId="{F1DC550C-C25B-460C-97A4-2F4A1DEB557F}" destId="{FE6025AF-119F-426E-8FB9-3A02BA52BC38}" srcOrd="2" destOrd="0" presId="urn:microsoft.com/office/officeart/2005/8/layout/orgChart1"/>
    <dgm:cxn modelId="{27F270BD-99A6-4DC6-819F-7284C73FC15C}" type="presParOf" srcId="{F1DC550C-C25B-460C-97A4-2F4A1DEB557F}" destId="{8DFA0D40-4308-44D5-9918-11E87397C1C5}" srcOrd="3" destOrd="0" presId="urn:microsoft.com/office/officeart/2005/8/layout/orgChart1"/>
    <dgm:cxn modelId="{A4BB63F2-9234-44E0-A131-717DD2CD194F}" type="presParOf" srcId="{8DFA0D40-4308-44D5-9918-11E87397C1C5}" destId="{EC8C81D8-B808-42F1-BF38-A98B0E130E7F}" srcOrd="0" destOrd="0" presId="urn:microsoft.com/office/officeart/2005/8/layout/orgChart1"/>
    <dgm:cxn modelId="{6FA81CE9-F8E2-489E-8F75-4C34FEB35A52}" type="presParOf" srcId="{EC8C81D8-B808-42F1-BF38-A98B0E130E7F}" destId="{4578A61E-F4D1-4F8B-9E09-3FE56B3F6654}" srcOrd="0" destOrd="0" presId="urn:microsoft.com/office/officeart/2005/8/layout/orgChart1"/>
    <dgm:cxn modelId="{90659A80-7D0A-45F2-A2CF-8851A8755DDC}" type="presParOf" srcId="{EC8C81D8-B808-42F1-BF38-A98B0E130E7F}" destId="{44D04650-E141-488E-8887-334FC0243FBF}" srcOrd="1" destOrd="0" presId="urn:microsoft.com/office/officeart/2005/8/layout/orgChart1"/>
    <dgm:cxn modelId="{27A34A30-C7F9-4841-ACF3-8C4204F00D1D}" type="presParOf" srcId="{8DFA0D40-4308-44D5-9918-11E87397C1C5}" destId="{D071C06F-FCE4-4EBA-A8FF-9DD02019A684}" srcOrd="1" destOrd="0" presId="urn:microsoft.com/office/officeart/2005/8/layout/orgChart1"/>
    <dgm:cxn modelId="{1A45ED08-BC9B-4D81-80C1-2E57065E584F}" type="presParOf" srcId="{8DFA0D40-4308-44D5-9918-11E87397C1C5}" destId="{818B4D17-A84F-4A15-A109-3C66DF6CF522}" srcOrd="2" destOrd="0" presId="urn:microsoft.com/office/officeart/2005/8/layout/orgChart1"/>
    <dgm:cxn modelId="{48D81713-0DE1-46C1-BBAB-EF85E9A95CC2}" type="presParOf" srcId="{F1DC550C-C25B-460C-97A4-2F4A1DEB557F}" destId="{2C8DB455-D9D0-430A-97FC-031D0A6BE7D3}" srcOrd="4" destOrd="0" presId="urn:microsoft.com/office/officeart/2005/8/layout/orgChart1"/>
    <dgm:cxn modelId="{704150FF-F21F-4FED-8512-294D7803E19A}" type="presParOf" srcId="{F1DC550C-C25B-460C-97A4-2F4A1DEB557F}" destId="{95A32CD4-C751-4ECA-9993-82DE05813AD6}" srcOrd="5" destOrd="0" presId="urn:microsoft.com/office/officeart/2005/8/layout/orgChart1"/>
    <dgm:cxn modelId="{5C97FE49-03C2-40CC-81BC-8BDB22015545}" type="presParOf" srcId="{95A32CD4-C751-4ECA-9993-82DE05813AD6}" destId="{63BDF531-40FC-44DE-8D02-F299E06EF93E}" srcOrd="0" destOrd="0" presId="urn:microsoft.com/office/officeart/2005/8/layout/orgChart1"/>
    <dgm:cxn modelId="{88867D7B-F855-4D1D-8DE2-40DF70CE374E}" type="presParOf" srcId="{63BDF531-40FC-44DE-8D02-F299E06EF93E}" destId="{1DD2BB10-5731-46F1-BED4-37EFB9B93B2C}" srcOrd="0" destOrd="0" presId="urn:microsoft.com/office/officeart/2005/8/layout/orgChart1"/>
    <dgm:cxn modelId="{77AB9BF4-41D8-4B63-940A-0E8FEAA4995D}" type="presParOf" srcId="{63BDF531-40FC-44DE-8D02-F299E06EF93E}" destId="{3C48E0BF-8A5B-447D-A594-2F74FCE3A56D}" srcOrd="1" destOrd="0" presId="urn:microsoft.com/office/officeart/2005/8/layout/orgChart1"/>
    <dgm:cxn modelId="{CA5A3F08-AE1E-4C9B-A36A-1EA4E46EDC8F}" type="presParOf" srcId="{95A32CD4-C751-4ECA-9993-82DE05813AD6}" destId="{2B5FD3AD-1F6D-4F8E-B98F-5597B9439812}" srcOrd="1" destOrd="0" presId="urn:microsoft.com/office/officeart/2005/8/layout/orgChart1"/>
    <dgm:cxn modelId="{45EE8683-6C15-4851-82F4-F5436555CE26}" type="presParOf" srcId="{95A32CD4-C751-4ECA-9993-82DE05813AD6}" destId="{1C29C572-3DA9-4CB2-8360-8F0D035C0377}" srcOrd="2" destOrd="0" presId="urn:microsoft.com/office/officeart/2005/8/layout/orgChart1"/>
    <dgm:cxn modelId="{E7F878EB-D1FD-40DA-9D4A-BD4AE5DBCE51}" type="presParOf" srcId="{0DE0660D-193E-47A1-86B7-D6033C7D1692}" destId="{00A5153C-025D-4AD6-8A1F-E532C1827E9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ABAFCF-4243-4504-851E-AE33845A386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276248-708A-4C03-A8E2-EFCBD63F475E}">
      <dgm:prSet/>
      <dgm:spPr/>
      <dgm:t>
        <a:bodyPr/>
        <a:lstStyle/>
        <a:p>
          <a:r>
            <a:rPr lang="sr-Latn-RS" dirty="0" smtClean="0">
              <a:latin typeface="Aharoni" pitchFamily="2" charset="-79"/>
              <a:cs typeface="Aharoni" pitchFamily="2" charset="-79"/>
            </a:rPr>
            <a:t>NATRIJUM-HIDROKSID:  NaOH </a:t>
          </a:r>
          <a:endParaRPr lang="en-US" dirty="0"/>
        </a:p>
      </dgm:t>
    </dgm:pt>
    <dgm:pt modelId="{FFE09587-71D1-4CA8-9442-258F9BE5756D}" type="parTrans" cxnId="{EF3EC43B-7E1A-46AC-BB7F-00E514AD9D9B}">
      <dgm:prSet/>
      <dgm:spPr/>
      <dgm:t>
        <a:bodyPr/>
        <a:lstStyle/>
        <a:p>
          <a:endParaRPr lang="en-US"/>
        </a:p>
      </dgm:t>
    </dgm:pt>
    <dgm:pt modelId="{59E1745D-62F0-4AAB-AC67-FF68284DC569}" type="sibTrans" cxnId="{EF3EC43B-7E1A-46AC-BB7F-00E514AD9D9B}">
      <dgm:prSet/>
      <dgm:spPr/>
      <dgm:t>
        <a:bodyPr/>
        <a:lstStyle/>
        <a:p>
          <a:endParaRPr lang="en-US"/>
        </a:p>
      </dgm:t>
    </dgm:pt>
    <dgm:pt modelId="{6AAE669D-02FD-4D11-97C7-0E86B48D105F}">
      <dgm:prSet phldrT="[Text]"/>
      <dgm:spPr/>
      <dgm:t>
        <a:bodyPr/>
        <a:lstStyle/>
        <a:p>
          <a:r>
            <a:rPr lang="sr-Latn-RS" dirty="0" smtClean="0">
              <a:latin typeface="Aharoni" pitchFamily="2" charset="-79"/>
              <a:cs typeface="Aharoni" pitchFamily="2" charset="-79"/>
            </a:rPr>
            <a:t>MAGNEZIJUM-HIDROKSID: </a:t>
          </a:r>
          <a:r>
            <a:rPr lang="sr-Latn-RS" dirty="0" smtClean="0">
              <a:latin typeface="Arial Black" pitchFamily="34" charset="0"/>
              <a:cs typeface="Aharoni" pitchFamily="2" charset="-79"/>
            </a:rPr>
            <a:t>Mg(OH)</a:t>
          </a:r>
          <a:r>
            <a:rPr lang="sr-Latn-RS" baseline="-25000" dirty="0" smtClean="0">
              <a:latin typeface="Arial Black" pitchFamily="34" charset="0"/>
              <a:cs typeface="Aharoni" pitchFamily="2" charset="-79"/>
            </a:rPr>
            <a:t>2</a:t>
          </a:r>
          <a:endParaRPr lang="en-US" dirty="0"/>
        </a:p>
      </dgm:t>
    </dgm:pt>
    <dgm:pt modelId="{92E1CC0F-DC87-4EBA-9B25-231BD5406B84}" type="parTrans" cxnId="{26DE9D0B-784B-4C35-B7BF-3D0C1C6D9005}">
      <dgm:prSet/>
      <dgm:spPr/>
      <dgm:t>
        <a:bodyPr/>
        <a:lstStyle/>
        <a:p>
          <a:endParaRPr lang="en-US"/>
        </a:p>
      </dgm:t>
    </dgm:pt>
    <dgm:pt modelId="{21B8EE4F-BB53-4A4F-91A5-5B2F1FBFED24}" type="sibTrans" cxnId="{26DE9D0B-784B-4C35-B7BF-3D0C1C6D9005}">
      <dgm:prSet/>
      <dgm:spPr/>
      <dgm:t>
        <a:bodyPr/>
        <a:lstStyle/>
        <a:p>
          <a:endParaRPr lang="en-US"/>
        </a:p>
      </dgm:t>
    </dgm:pt>
    <dgm:pt modelId="{F46D991F-1A5F-4408-A58B-8016CD618D52}">
      <dgm:prSet phldrT="[Text]"/>
      <dgm:spPr/>
      <dgm:t>
        <a:bodyPr/>
        <a:lstStyle/>
        <a:p>
          <a:r>
            <a:rPr lang="sr-Latn-RS" dirty="0" smtClean="0">
              <a:latin typeface="Aharoni" pitchFamily="2" charset="-79"/>
              <a:cs typeface="Aharoni" pitchFamily="2" charset="-79"/>
            </a:rPr>
            <a:t>ALUMINIJUM-HIDROKSID: Al</a:t>
          </a:r>
          <a:r>
            <a:rPr lang="sr-Latn-RS" dirty="0" smtClean="0">
              <a:latin typeface="Britannic Bold" pitchFamily="34" charset="0"/>
              <a:cs typeface="Aharoni" pitchFamily="2" charset="-79"/>
            </a:rPr>
            <a:t>(</a:t>
          </a:r>
          <a:r>
            <a:rPr lang="sr-Latn-RS" dirty="0" smtClean="0">
              <a:latin typeface="Aharoni" pitchFamily="2" charset="-79"/>
              <a:cs typeface="Aharoni" pitchFamily="2" charset="-79"/>
            </a:rPr>
            <a:t>OH</a:t>
          </a:r>
          <a:r>
            <a:rPr lang="sr-Latn-RS" dirty="0" smtClean="0">
              <a:latin typeface="Britannic Bold" pitchFamily="34" charset="0"/>
              <a:cs typeface="Aharoni" pitchFamily="2" charset="-79"/>
            </a:rPr>
            <a:t>)</a:t>
          </a:r>
          <a:r>
            <a:rPr lang="sr-Latn-RS" baseline="-25000" dirty="0" smtClean="0">
              <a:latin typeface="Britannic Bold" pitchFamily="34" charset="0"/>
              <a:cs typeface="Aharoni" pitchFamily="2" charset="-79"/>
            </a:rPr>
            <a:t>3</a:t>
          </a:r>
          <a:endParaRPr lang="en-US" baseline="-25000" dirty="0"/>
        </a:p>
      </dgm:t>
    </dgm:pt>
    <dgm:pt modelId="{5E9E2E31-D6B7-47B9-BE10-B6CCE2ACC20F}" type="parTrans" cxnId="{DBDF4CCB-3593-471E-BF39-3EC33C7FDA26}">
      <dgm:prSet/>
      <dgm:spPr/>
      <dgm:t>
        <a:bodyPr/>
        <a:lstStyle/>
        <a:p>
          <a:endParaRPr lang="en-US"/>
        </a:p>
      </dgm:t>
    </dgm:pt>
    <dgm:pt modelId="{C265419A-42EC-45AB-ABE5-910A5BEBDE39}" type="sibTrans" cxnId="{DBDF4CCB-3593-471E-BF39-3EC33C7FDA26}">
      <dgm:prSet/>
      <dgm:spPr/>
      <dgm:t>
        <a:bodyPr/>
        <a:lstStyle/>
        <a:p>
          <a:endParaRPr lang="en-US"/>
        </a:p>
      </dgm:t>
    </dgm:pt>
    <dgm:pt modelId="{F36DAFA5-35C7-4080-8833-9E167CD2ADE8}" type="pres">
      <dgm:prSet presAssocID="{5CABAFCF-4243-4504-851E-AE33845A386F}" presName="linear" presStyleCnt="0">
        <dgm:presLayoutVars>
          <dgm:dir/>
          <dgm:animLvl val="lvl"/>
          <dgm:resizeHandles val="exact"/>
        </dgm:presLayoutVars>
      </dgm:prSet>
      <dgm:spPr/>
    </dgm:pt>
    <dgm:pt modelId="{ECD4EEFD-1BB0-497A-8280-FEF7CD171EBB}" type="pres">
      <dgm:prSet presAssocID="{E1276248-708A-4C03-A8E2-EFCBD63F475E}" presName="parentLin" presStyleCnt="0"/>
      <dgm:spPr/>
    </dgm:pt>
    <dgm:pt modelId="{EBAC1674-886C-479F-9070-B21C71AEF38C}" type="pres">
      <dgm:prSet presAssocID="{E1276248-708A-4C03-A8E2-EFCBD63F475E}" presName="parentLeftMargin" presStyleLbl="node1" presStyleIdx="0" presStyleCnt="3"/>
      <dgm:spPr/>
    </dgm:pt>
    <dgm:pt modelId="{44193A8C-E757-41AD-B72D-1886C15B9753}" type="pres">
      <dgm:prSet presAssocID="{E1276248-708A-4C03-A8E2-EFCBD63F475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53E65-D7D5-4CF9-A847-8D374361C380}" type="pres">
      <dgm:prSet presAssocID="{E1276248-708A-4C03-A8E2-EFCBD63F475E}" presName="negativeSpace" presStyleCnt="0"/>
      <dgm:spPr/>
    </dgm:pt>
    <dgm:pt modelId="{9AA03E2F-40F7-45A9-B83B-FB38745BE97C}" type="pres">
      <dgm:prSet presAssocID="{E1276248-708A-4C03-A8E2-EFCBD63F475E}" presName="childText" presStyleLbl="conFgAcc1" presStyleIdx="0" presStyleCnt="3">
        <dgm:presLayoutVars>
          <dgm:bulletEnabled val="1"/>
        </dgm:presLayoutVars>
      </dgm:prSet>
      <dgm:spPr/>
    </dgm:pt>
    <dgm:pt modelId="{AB6E3B60-84A0-4A26-8D0C-10F69FEC86F2}" type="pres">
      <dgm:prSet presAssocID="{59E1745D-62F0-4AAB-AC67-FF68284DC569}" presName="spaceBetweenRectangles" presStyleCnt="0"/>
      <dgm:spPr/>
    </dgm:pt>
    <dgm:pt modelId="{805983F3-1F89-488C-8579-FB0B3020C660}" type="pres">
      <dgm:prSet presAssocID="{6AAE669D-02FD-4D11-97C7-0E86B48D105F}" presName="parentLin" presStyleCnt="0"/>
      <dgm:spPr/>
    </dgm:pt>
    <dgm:pt modelId="{7E4F7CEA-3480-451E-B1AA-E8A43E06FAA9}" type="pres">
      <dgm:prSet presAssocID="{6AAE669D-02FD-4D11-97C7-0E86B48D105F}" presName="parentLeftMargin" presStyleLbl="node1" presStyleIdx="0" presStyleCnt="3"/>
      <dgm:spPr/>
    </dgm:pt>
    <dgm:pt modelId="{329198E8-EC2F-4922-BAA7-D2EBABB51198}" type="pres">
      <dgm:prSet presAssocID="{6AAE669D-02FD-4D11-97C7-0E86B48D105F}" presName="parentText" presStyleLbl="node1" presStyleIdx="1" presStyleCnt="3" custLinFactNeighborX="-4762" custLinFactNeighborY="-543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543AF1-DA8C-4E4B-8D9E-7D3E6A7739CE}" type="pres">
      <dgm:prSet presAssocID="{6AAE669D-02FD-4D11-97C7-0E86B48D105F}" presName="negativeSpace" presStyleCnt="0"/>
      <dgm:spPr/>
    </dgm:pt>
    <dgm:pt modelId="{3FE20123-C221-4EFB-BBC3-F0C56D0FD59F}" type="pres">
      <dgm:prSet presAssocID="{6AAE669D-02FD-4D11-97C7-0E86B48D105F}" presName="childText" presStyleLbl="conFgAcc1" presStyleIdx="1" presStyleCnt="3">
        <dgm:presLayoutVars>
          <dgm:bulletEnabled val="1"/>
        </dgm:presLayoutVars>
      </dgm:prSet>
      <dgm:spPr/>
    </dgm:pt>
    <dgm:pt modelId="{29E6BCF2-F460-418B-9232-198050B180E2}" type="pres">
      <dgm:prSet presAssocID="{21B8EE4F-BB53-4A4F-91A5-5B2F1FBFED24}" presName="spaceBetweenRectangles" presStyleCnt="0"/>
      <dgm:spPr/>
    </dgm:pt>
    <dgm:pt modelId="{D6EB7708-E5DB-4850-BE4B-0C9788F4A1BC}" type="pres">
      <dgm:prSet presAssocID="{F46D991F-1A5F-4408-A58B-8016CD618D52}" presName="parentLin" presStyleCnt="0"/>
      <dgm:spPr/>
    </dgm:pt>
    <dgm:pt modelId="{2B37D122-E6DF-43C7-A3C1-540C072BBA34}" type="pres">
      <dgm:prSet presAssocID="{F46D991F-1A5F-4408-A58B-8016CD618D52}" presName="parentLeftMargin" presStyleLbl="node1" presStyleIdx="1" presStyleCnt="3"/>
      <dgm:spPr/>
    </dgm:pt>
    <dgm:pt modelId="{D5AAF3BE-DB00-4E22-910B-895FB5226E53}" type="pres">
      <dgm:prSet presAssocID="{F46D991F-1A5F-4408-A58B-8016CD618D5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2730D5-71BC-4849-92FB-1BFD784DC548}" type="pres">
      <dgm:prSet presAssocID="{F46D991F-1A5F-4408-A58B-8016CD618D52}" presName="negativeSpace" presStyleCnt="0"/>
      <dgm:spPr/>
    </dgm:pt>
    <dgm:pt modelId="{410813A7-7DF0-4E32-A444-9054E99F4A01}" type="pres">
      <dgm:prSet presAssocID="{F46D991F-1A5F-4408-A58B-8016CD618D5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F96FD3F-02ED-471D-B923-9E03A0AF5500}" type="presOf" srcId="{F46D991F-1A5F-4408-A58B-8016CD618D52}" destId="{D5AAF3BE-DB00-4E22-910B-895FB5226E53}" srcOrd="1" destOrd="0" presId="urn:microsoft.com/office/officeart/2005/8/layout/list1"/>
    <dgm:cxn modelId="{DBDF4CCB-3593-471E-BF39-3EC33C7FDA26}" srcId="{5CABAFCF-4243-4504-851E-AE33845A386F}" destId="{F46D991F-1A5F-4408-A58B-8016CD618D52}" srcOrd="2" destOrd="0" parTransId="{5E9E2E31-D6B7-47B9-BE10-B6CCE2ACC20F}" sibTransId="{C265419A-42EC-45AB-ABE5-910A5BEBDE39}"/>
    <dgm:cxn modelId="{884C337A-9A4A-406D-A1AC-3B432E1F06FD}" type="presOf" srcId="{6AAE669D-02FD-4D11-97C7-0E86B48D105F}" destId="{7E4F7CEA-3480-451E-B1AA-E8A43E06FAA9}" srcOrd="0" destOrd="0" presId="urn:microsoft.com/office/officeart/2005/8/layout/list1"/>
    <dgm:cxn modelId="{6D6A20E5-DDC2-4D68-BF4A-426A838D11F5}" type="presOf" srcId="{E1276248-708A-4C03-A8E2-EFCBD63F475E}" destId="{EBAC1674-886C-479F-9070-B21C71AEF38C}" srcOrd="0" destOrd="0" presId="urn:microsoft.com/office/officeart/2005/8/layout/list1"/>
    <dgm:cxn modelId="{D5AACC20-BA26-425B-B1CB-64074D57809A}" type="presOf" srcId="{6AAE669D-02FD-4D11-97C7-0E86B48D105F}" destId="{329198E8-EC2F-4922-BAA7-D2EBABB51198}" srcOrd="1" destOrd="0" presId="urn:microsoft.com/office/officeart/2005/8/layout/list1"/>
    <dgm:cxn modelId="{00A47D56-10FA-499D-90C4-01C0F39E9DE0}" type="presOf" srcId="{5CABAFCF-4243-4504-851E-AE33845A386F}" destId="{F36DAFA5-35C7-4080-8833-9E167CD2ADE8}" srcOrd="0" destOrd="0" presId="urn:microsoft.com/office/officeart/2005/8/layout/list1"/>
    <dgm:cxn modelId="{26DE9D0B-784B-4C35-B7BF-3D0C1C6D9005}" srcId="{5CABAFCF-4243-4504-851E-AE33845A386F}" destId="{6AAE669D-02FD-4D11-97C7-0E86B48D105F}" srcOrd="1" destOrd="0" parTransId="{92E1CC0F-DC87-4EBA-9B25-231BD5406B84}" sibTransId="{21B8EE4F-BB53-4A4F-91A5-5B2F1FBFED24}"/>
    <dgm:cxn modelId="{E2DA6429-1B76-4D13-B06B-FBC61588B699}" type="presOf" srcId="{F46D991F-1A5F-4408-A58B-8016CD618D52}" destId="{2B37D122-E6DF-43C7-A3C1-540C072BBA34}" srcOrd="0" destOrd="0" presId="urn:microsoft.com/office/officeart/2005/8/layout/list1"/>
    <dgm:cxn modelId="{EF3EC43B-7E1A-46AC-BB7F-00E514AD9D9B}" srcId="{5CABAFCF-4243-4504-851E-AE33845A386F}" destId="{E1276248-708A-4C03-A8E2-EFCBD63F475E}" srcOrd="0" destOrd="0" parTransId="{FFE09587-71D1-4CA8-9442-258F9BE5756D}" sibTransId="{59E1745D-62F0-4AAB-AC67-FF68284DC569}"/>
    <dgm:cxn modelId="{8EC5FC4A-BDFD-4079-8E1A-11E94BF27E48}" type="presOf" srcId="{E1276248-708A-4C03-A8E2-EFCBD63F475E}" destId="{44193A8C-E757-41AD-B72D-1886C15B9753}" srcOrd="1" destOrd="0" presId="urn:microsoft.com/office/officeart/2005/8/layout/list1"/>
    <dgm:cxn modelId="{7A5B095B-F53D-4201-AD9A-BA54F26E01D2}" type="presParOf" srcId="{F36DAFA5-35C7-4080-8833-9E167CD2ADE8}" destId="{ECD4EEFD-1BB0-497A-8280-FEF7CD171EBB}" srcOrd="0" destOrd="0" presId="urn:microsoft.com/office/officeart/2005/8/layout/list1"/>
    <dgm:cxn modelId="{CFA1FDCD-802C-4FA9-827F-D3EE85E1554E}" type="presParOf" srcId="{ECD4EEFD-1BB0-497A-8280-FEF7CD171EBB}" destId="{EBAC1674-886C-479F-9070-B21C71AEF38C}" srcOrd="0" destOrd="0" presId="urn:microsoft.com/office/officeart/2005/8/layout/list1"/>
    <dgm:cxn modelId="{9D041E2B-589E-4FD3-AB00-C790869D88E8}" type="presParOf" srcId="{ECD4EEFD-1BB0-497A-8280-FEF7CD171EBB}" destId="{44193A8C-E757-41AD-B72D-1886C15B9753}" srcOrd="1" destOrd="0" presId="urn:microsoft.com/office/officeart/2005/8/layout/list1"/>
    <dgm:cxn modelId="{29FE9499-2C0B-4EF3-83FF-A4A2E7B75058}" type="presParOf" srcId="{F36DAFA5-35C7-4080-8833-9E167CD2ADE8}" destId="{B1A53E65-D7D5-4CF9-A847-8D374361C380}" srcOrd="1" destOrd="0" presId="urn:microsoft.com/office/officeart/2005/8/layout/list1"/>
    <dgm:cxn modelId="{99A60DED-C2DE-4772-8474-A7BE8878FF58}" type="presParOf" srcId="{F36DAFA5-35C7-4080-8833-9E167CD2ADE8}" destId="{9AA03E2F-40F7-45A9-B83B-FB38745BE97C}" srcOrd="2" destOrd="0" presId="urn:microsoft.com/office/officeart/2005/8/layout/list1"/>
    <dgm:cxn modelId="{C54450C6-BCD1-40A0-91D7-B5AAB1D1F08D}" type="presParOf" srcId="{F36DAFA5-35C7-4080-8833-9E167CD2ADE8}" destId="{AB6E3B60-84A0-4A26-8D0C-10F69FEC86F2}" srcOrd="3" destOrd="0" presId="urn:microsoft.com/office/officeart/2005/8/layout/list1"/>
    <dgm:cxn modelId="{2C81C8AD-0079-4A49-AA04-0A1F3C98C89E}" type="presParOf" srcId="{F36DAFA5-35C7-4080-8833-9E167CD2ADE8}" destId="{805983F3-1F89-488C-8579-FB0B3020C660}" srcOrd="4" destOrd="0" presId="urn:microsoft.com/office/officeart/2005/8/layout/list1"/>
    <dgm:cxn modelId="{6128C491-57FF-404B-82F4-E135C64CA498}" type="presParOf" srcId="{805983F3-1F89-488C-8579-FB0B3020C660}" destId="{7E4F7CEA-3480-451E-B1AA-E8A43E06FAA9}" srcOrd="0" destOrd="0" presId="urn:microsoft.com/office/officeart/2005/8/layout/list1"/>
    <dgm:cxn modelId="{D9421BE6-46E5-4F83-A763-3D65A0EDDD96}" type="presParOf" srcId="{805983F3-1F89-488C-8579-FB0B3020C660}" destId="{329198E8-EC2F-4922-BAA7-D2EBABB51198}" srcOrd="1" destOrd="0" presId="urn:microsoft.com/office/officeart/2005/8/layout/list1"/>
    <dgm:cxn modelId="{021AB511-DC02-487C-AC05-FE67D266858E}" type="presParOf" srcId="{F36DAFA5-35C7-4080-8833-9E167CD2ADE8}" destId="{8B543AF1-DA8C-4E4B-8D9E-7D3E6A7739CE}" srcOrd="5" destOrd="0" presId="urn:microsoft.com/office/officeart/2005/8/layout/list1"/>
    <dgm:cxn modelId="{E5E4881F-E870-42AC-8F98-3297320CB21C}" type="presParOf" srcId="{F36DAFA5-35C7-4080-8833-9E167CD2ADE8}" destId="{3FE20123-C221-4EFB-BBC3-F0C56D0FD59F}" srcOrd="6" destOrd="0" presId="urn:microsoft.com/office/officeart/2005/8/layout/list1"/>
    <dgm:cxn modelId="{4FC9B306-4A59-4142-BEAD-C65CBD1BAA57}" type="presParOf" srcId="{F36DAFA5-35C7-4080-8833-9E167CD2ADE8}" destId="{29E6BCF2-F460-418B-9232-198050B180E2}" srcOrd="7" destOrd="0" presId="urn:microsoft.com/office/officeart/2005/8/layout/list1"/>
    <dgm:cxn modelId="{C2B68E7E-D593-4483-9F5C-ED3FEBDFF80D}" type="presParOf" srcId="{F36DAFA5-35C7-4080-8833-9E167CD2ADE8}" destId="{D6EB7708-E5DB-4850-BE4B-0C9788F4A1BC}" srcOrd="8" destOrd="0" presId="urn:microsoft.com/office/officeart/2005/8/layout/list1"/>
    <dgm:cxn modelId="{DDF809B0-1AF3-4C81-AB24-6E36F8B43A99}" type="presParOf" srcId="{D6EB7708-E5DB-4850-BE4B-0C9788F4A1BC}" destId="{2B37D122-E6DF-43C7-A3C1-540C072BBA34}" srcOrd="0" destOrd="0" presId="urn:microsoft.com/office/officeart/2005/8/layout/list1"/>
    <dgm:cxn modelId="{3E79E4D2-9B96-41B3-A9B1-B218435FB85F}" type="presParOf" srcId="{D6EB7708-E5DB-4850-BE4B-0C9788F4A1BC}" destId="{D5AAF3BE-DB00-4E22-910B-895FB5226E53}" srcOrd="1" destOrd="0" presId="urn:microsoft.com/office/officeart/2005/8/layout/list1"/>
    <dgm:cxn modelId="{BACABDD3-F680-41CD-98BC-D322F4F78772}" type="presParOf" srcId="{F36DAFA5-35C7-4080-8833-9E167CD2ADE8}" destId="{8A2730D5-71BC-4849-92FB-1BFD784DC548}" srcOrd="9" destOrd="0" presId="urn:microsoft.com/office/officeart/2005/8/layout/list1"/>
    <dgm:cxn modelId="{05C10D1E-B21C-40B1-90FC-F2732F3B5803}" type="presParOf" srcId="{F36DAFA5-35C7-4080-8833-9E167CD2ADE8}" destId="{410813A7-7DF0-4E32-A444-9054E99F4A0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79E0D9-234F-4AEB-A232-FD84246FC9B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14C649-58DE-46E9-A829-D6B182BC9B1E}">
      <dgm:prSet phldrT="[Text]"/>
      <dgm:spPr/>
      <dgm:t>
        <a:bodyPr/>
        <a:lstStyle/>
        <a:p>
          <a:r>
            <a:rPr lang="sr-Latn-RS" dirty="0" smtClean="0"/>
            <a:t>oksidi</a:t>
          </a:r>
          <a:endParaRPr lang="en-US" dirty="0"/>
        </a:p>
      </dgm:t>
    </dgm:pt>
    <dgm:pt modelId="{65DB1A76-7CEA-4905-83FE-94C39B955FFB}" type="parTrans" cxnId="{B6358E57-8120-4AE7-8A62-1D82D5581187}">
      <dgm:prSet/>
      <dgm:spPr/>
      <dgm:t>
        <a:bodyPr/>
        <a:lstStyle/>
        <a:p>
          <a:endParaRPr lang="en-US"/>
        </a:p>
      </dgm:t>
    </dgm:pt>
    <dgm:pt modelId="{A9580120-6C85-4194-8222-9C9DD61F1316}" type="sibTrans" cxnId="{B6358E57-8120-4AE7-8A62-1D82D5581187}">
      <dgm:prSet/>
      <dgm:spPr/>
      <dgm:t>
        <a:bodyPr/>
        <a:lstStyle/>
        <a:p>
          <a:endParaRPr lang="en-US"/>
        </a:p>
      </dgm:t>
    </dgm:pt>
    <dgm:pt modelId="{ABF9506B-BB96-4789-AE72-EC00E76588B7}">
      <dgm:prSet phldrT="[Text]" custT="1"/>
      <dgm:spPr/>
      <dgm:t>
        <a:bodyPr/>
        <a:lstStyle/>
        <a:p>
          <a:pPr algn="l"/>
          <a:r>
            <a:rPr lang="sr-Latn-RS" sz="2400" u="sng" dirty="0" smtClean="0">
              <a:solidFill>
                <a:srgbClr val="FFFF00"/>
              </a:solidFill>
            </a:rPr>
            <a:t>Natrijum-oksid</a:t>
          </a:r>
        </a:p>
        <a:p>
          <a:pPr algn="l"/>
          <a:r>
            <a:rPr lang="sr-Latn-RS" sz="2000" dirty="0" smtClean="0"/>
            <a:t>4Na + O</a:t>
          </a:r>
          <a:r>
            <a:rPr lang="sr-Latn-RS" sz="2000" baseline="-25000" dirty="0" smtClean="0"/>
            <a:t>2</a:t>
          </a:r>
          <a:r>
            <a:rPr lang="sr-Latn-RS" sz="2000" baseline="0" dirty="0" smtClean="0"/>
            <a:t> </a:t>
          </a:r>
          <a:r>
            <a:rPr lang="sr-Latn-RS" sz="2000" baseline="0" dirty="0" smtClean="0">
              <a:latin typeface="Arial"/>
              <a:cs typeface="Arial"/>
            </a:rPr>
            <a:t>→2 Na</a:t>
          </a:r>
          <a:r>
            <a:rPr lang="sr-Latn-RS" sz="2000" baseline="-25000" dirty="0" smtClean="0">
              <a:latin typeface="Arial"/>
              <a:cs typeface="Arial"/>
            </a:rPr>
            <a:t>2</a:t>
          </a:r>
          <a:r>
            <a:rPr lang="sr-Latn-RS" sz="2000" baseline="0" dirty="0" smtClean="0">
              <a:latin typeface="Arial"/>
              <a:cs typeface="Arial"/>
            </a:rPr>
            <a:t>O</a:t>
          </a:r>
          <a:endParaRPr lang="en-US" sz="2000" dirty="0"/>
        </a:p>
      </dgm:t>
    </dgm:pt>
    <dgm:pt modelId="{9F2A812E-6F00-47F8-B2DD-3B21E20E5379}" type="parTrans" cxnId="{A0AF6D74-635D-42D2-8F5C-383C7282636D}">
      <dgm:prSet/>
      <dgm:spPr/>
      <dgm:t>
        <a:bodyPr/>
        <a:lstStyle/>
        <a:p>
          <a:endParaRPr lang="en-US"/>
        </a:p>
      </dgm:t>
    </dgm:pt>
    <dgm:pt modelId="{5F44F3AA-4471-431A-BD7E-252EFEE93A26}" type="sibTrans" cxnId="{A0AF6D74-635D-42D2-8F5C-383C7282636D}">
      <dgm:prSet/>
      <dgm:spPr/>
      <dgm:t>
        <a:bodyPr/>
        <a:lstStyle/>
        <a:p>
          <a:endParaRPr lang="en-US"/>
        </a:p>
      </dgm:t>
    </dgm:pt>
    <dgm:pt modelId="{7C23713B-FBA0-4C3C-A588-80E6C965EDB6}">
      <dgm:prSet phldrT="[Text]" custT="1"/>
      <dgm:spPr/>
      <dgm:t>
        <a:bodyPr/>
        <a:lstStyle/>
        <a:p>
          <a:pPr algn="l"/>
          <a:r>
            <a:rPr lang="sr-Latn-RS" sz="2400" u="sng" dirty="0" smtClean="0">
              <a:solidFill>
                <a:srgbClr val="FFFF00"/>
              </a:solidFill>
            </a:rPr>
            <a:t>Kalcijum-oksid</a:t>
          </a:r>
        </a:p>
        <a:p>
          <a:pPr algn="l"/>
          <a:r>
            <a:rPr lang="sr-Latn-RS" sz="2400" dirty="0" smtClean="0"/>
            <a:t>2Ca + O</a:t>
          </a:r>
          <a:r>
            <a:rPr lang="sr-Latn-RS" sz="2400" baseline="-25000" dirty="0" smtClean="0"/>
            <a:t>2</a:t>
          </a:r>
          <a:r>
            <a:rPr lang="sr-Latn-RS" sz="2400" baseline="0" dirty="0" smtClean="0"/>
            <a:t> </a:t>
          </a:r>
          <a:r>
            <a:rPr lang="sr-Latn-RS" sz="2400" baseline="0" dirty="0" smtClean="0">
              <a:latin typeface="Arial"/>
              <a:cs typeface="Arial"/>
            </a:rPr>
            <a:t>→2 CaO</a:t>
          </a:r>
          <a:endParaRPr lang="en-US" sz="2400" dirty="0"/>
        </a:p>
      </dgm:t>
    </dgm:pt>
    <dgm:pt modelId="{9227E3B4-3DBB-4B60-A745-1763E573E4E0}" type="parTrans" cxnId="{D8EE19BA-67CC-4AF4-B22E-68737D9DC177}">
      <dgm:prSet/>
      <dgm:spPr/>
      <dgm:t>
        <a:bodyPr/>
        <a:lstStyle/>
        <a:p>
          <a:endParaRPr lang="en-US"/>
        </a:p>
      </dgm:t>
    </dgm:pt>
    <dgm:pt modelId="{F7E9BD36-39B6-40DA-B2A5-558457069F85}" type="sibTrans" cxnId="{D8EE19BA-67CC-4AF4-B22E-68737D9DC177}">
      <dgm:prSet/>
      <dgm:spPr/>
      <dgm:t>
        <a:bodyPr/>
        <a:lstStyle/>
        <a:p>
          <a:endParaRPr lang="en-US"/>
        </a:p>
      </dgm:t>
    </dgm:pt>
    <dgm:pt modelId="{24997AB2-F7C1-485E-939C-C7CDDCE3BAD0}">
      <dgm:prSet phldrT="[Text]"/>
      <dgm:spPr/>
      <dgm:t>
        <a:bodyPr/>
        <a:lstStyle/>
        <a:p>
          <a:r>
            <a:rPr lang="sr-Latn-RS" dirty="0" smtClean="0"/>
            <a:t>hidroksidi</a:t>
          </a:r>
          <a:endParaRPr lang="en-US" dirty="0"/>
        </a:p>
      </dgm:t>
    </dgm:pt>
    <dgm:pt modelId="{9C1880D4-9B74-48AB-AC88-A2CB5BB1DDD9}" type="parTrans" cxnId="{258CE11E-53DD-479A-BDE0-9F2E6478427C}">
      <dgm:prSet/>
      <dgm:spPr/>
      <dgm:t>
        <a:bodyPr/>
        <a:lstStyle/>
        <a:p>
          <a:endParaRPr lang="en-US"/>
        </a:p>
      </dgm:t>
    </dgm:pt>
    <dgm:pt modelId="{CBF64007-716A-40EC-9E30-29B188B9F5DB}" type="sibTrans" cxnId="{258CE11E-53DD-479A-BDE0-9F2E6478427C}">
      <dgm:prSet/>
      <dgm:spPr/>
      <dgm:t>
        <a:bodyPr/>
        <a:lstStyle/>
        <a:p>
          <a:endParaRPr lang="en-US"/>
        </a:p>
      </dgm:t>
    </dgm:pt>
    <dgm:pt modelId="{820364E5-08A7-4D9C-A6A2-ACECD8501A0C}">
      <dgm:prSet phldrT="[Text]" custT="1"/>
      <dgm:spPr/>
      <dgm:t>
        <a:bodyPr/>
        <a:lstStyle/>
        <a:p>
          <a:pPr algn="l"/>
          <a:r>
            <a:rPr lang="sr-Latn-RS" sz="2000" u="sng" dirty="0" smtClean="0">
              <a:solidFill>
                <a:srgbClr val="FFFF00"/>
              </a:solidFill>
            </a:rPr>
            <a:t>Natrijum-hidroksid</a:t>
          </a:r>
        </a:p>
        <a:p>
          <a:pPr algn="l"/>
          <a:r>
            <a:rPr lang="sr-Latn-RS" sz="1800" dirty="0" smtClean="0"/>
            <a:t>2Na + 2H</a:t>
          </a:r>
          <a:r>
            <a:rPr lang="sr-Latn-RS" sz="1800" baseline="-25000" dirty="0" smtClean="0"/>
            <a:t>2</a:t>
          </a:r>
          <a:r>
            <a:rPr lang="sr-Latn-RS" sz="1800" baseline="0" dirty="0" smtClean="0"/>
            <a:t>O </a:t>
          </a:r>
          <a:r>
            <a:rPr lang="sr-Latn-RS" sz="1800" baseline="0" dirty="0" smtClean="0">
              <a:latin typeface="Arial"/>
              <a:cs typeface="Arial"/>
            </a:rPr>
            <a:t>→2 NaOH + H</a:t>
          </a:r>
          <a:r>
            <a:rPr lang="sr-Latn-RS" sz="1800" baseline="-25000" dirty="0" smtClean="0">
              <a:latin typeface="Arial"/>
              <a:cs typeface="Arial"/>
            </a:rPr>
            <a:t>2</a:t>
          </a:r>
        </a:p>
        <a:p>
          <a:pPr algn="l"/>
          <a:r>
            <a:rPr lang="sr-Latn-RS" sz="1800" baseline="0" dirty="0" smtClean="0">
              <a:latin typeface="Arial"/>
              <a:cs typeface="Arial"/>
            </a:rPr>
            <a:t>Na</a:t>
          </a:r>
          <a:r>
            <a:rPr lang="sr-Latn-RS" sz="1800" baseline="-25000" dirty="0" smtClean="0">
              <a:latin typeface="Arial"/>
              <a:cs typeface="Arial"/>
            </a:rPr>
            <a:t>2</a:t>
          </a:r>
          <a:r>
            <a:rPr lang="sr-Latn-RS" sz="1800" baseline="0" dirty="0" smtClean="0">
              <a:latin typeface="Arial"/>
              <a:cs typeface="Arial"/>
            </a:rPr>
            <a:t>O + H</a:t>
          </a:r>
          <a:r>
            <a:rPr lang="sr-Latn-RS" sz="1800" baseline="-25000" dirty="0" smtClean="0">
              <a:latin typeface="Arial"/>
              <a:cs typeface="Arial"/>
            </a:rPr>
            <a:t>2</a:t>
          </a:r>
          <a:r>
            <a:rPr lang="sr-Latn-RS" sz="1800" baseline="0" dirty="0" smtClean="0">
              <a:latin typeface="Arial"/>
              <a:cs typeface="Arial"/>
            </a:rPr>
            <a:t>O →2 NaOH</a:t>
          </a:r>
          <a:endParaRPr lang="sr-Latn-RS" sz="1800" baseline="0" dirty="0" smtClean="0"/>
        </a:p>
        <a:p>
          <a:pPr algn="l"/>
          <a:endParaRPr lang="en-US" sz="2000" dirty="0"/>
        </a:p>
      </dgm:t>
    </dgm:pt>
    <dgm:pt modelId="{AAA33E61-6BCC-4E20-A3FA-30419D7CF7A8}" type="parTrans" cxnId="{7B1D0A64-C37C-4D71-82DB-8AF2E5B0A745}">
      <dgm:prSet/>
      <dgm:spPr/>
      <dgm:t>
        <a:bodyPr/>
        <a:lstStyle/>
        <a:p>
          <a:endParaRPr lang="en-US"/>
        </a:p>
      </dgm:t>
    </dgm:pt>
    <dgm:pt modelId="{DF9DD4D5-DA39-4D31-91D2-84867B4D383D}" type="sibTrans" cxnId="{7B1D0A64-C37C-4D71-82DB-8AF2E5B0A745}">
      <dgm:prSet/>
      <dgm:spPr/>
      <dgm:t>
        <a:bodyPr/>
        <a:lstStyle/>
        <a:p>
          <a:endParaRPr lang="en-US"/>
        </a:p>
      </dgm:t>
    </dgm:pt>
    <dgm:pt modelId="{F8DF739E-8ABB-4495-B1DA-A7F721B85F25}">
      <dgm:prSet phldrT="[Text]" custT="1"/>
      <dgm:spPr/>
      <dgm:t>
        <a:bodyPr/>
        <a:lstStyle/>
        <a:p>
          <a:pPr algn="l"/>
          <a:r>
            <a:rPr lang="sr-Latn-RS" sz="2000" u="sng" dirty="0" smtClean="0">
              <a:solidFill>
                <a:srgbClr val="FFFF00"/>
              </a:solidFill>
            </a:rPr>
            <a:t>Kalcijum-hidroksid</a:t>
          </a:r>
        </a:p>
        <a:p>
          <a:pPr algn="l"/>
          <a:r>
            <a:rPr lang="sr-Latn-RS" sz="1600" dirty="0" smtClean="0"/>
            <a:t>Ca + H</a:t>
          </a:r>
          <a:r>
            <a:rPr lang="sr-Latn-RS" sz="1600" baseline="-25000" dirty="0" smtClean="0"/>
            <a:t>2</a:t>
          </a:r>
          <a:r>
            <a:rPr lang="sr-Latn-RS" sz="1600" baseline="0" dirty="0" smtClean="0"/>
            <a:t>O </a:t>
          </a:r>
          <a:r>
            <a:rPr lang="sr-Latn-RS" sz="1600" baseline="0" dirty="0" smtClean="0">
              <a:latin typeface="Arial"/>
              <a:cs typeface="Arial"/>
            </a:rPr>
            <a:t>→ Ca(OH)</a:t>
          </a:r>
          <a:r>
            <a:rPr lang="sr-Latn-RS" sz="1600" baseline="-25000" dirty="0" smtClean="0">
              <a:latin typeface="Arial"/>
              <a:cs typeface="Arial"/>
            </a:rPr>
            <a:t>2</a:t>
          </a:r>
          <a:r>
            <a:rPr lang="sr-Latn-RS" sz="1600" baseline="0" dirty="0" smtClean="0">
              <a:latin typeface="Arial"/>
              <a:cs typeface="Arial"/>
            </a:rPr>
            <a:t> + H</a:t>
          </a:r>
          <a:r>
            <a:rPr lang="sr-Latn-RS" sz="1600" baseline="-25000" dirty="0" smtClean="0">
              <a:latin typeface="Arial"/>
              <a:cs typeface="Arial"/>
            </a:rPr>
            <a:t>2</a:t>
          </a:r>
        </a:p>
        <a:p>
          <a:pPr algn="l"/>
          <a:r>
            <a:rPr lang="sr-Latn-RS" sz="1800" baseline="0" dirty="0" smtClean="0"/>
            <a:t>CaO + H</a:t>
          </a:r>
          <a:r>
            <a:rPr lang="sr-Latn-RS" sz="1800" baseline="-25000" dirty="0" smtClean="0"/>
            <a:t>2</a:t>
          </a:r>
          <a:r>
            <a:rPr lang="sr-Latn-RS" sz="1800" baseline="0" dirty="0" smtClean="0"/>
            <a:t>O </a:t>
          </a:r>
          <a:r>
            <a:rPr lang="sr-Latn-RS" sz="1800" baseline="0" dirty="0" smtClean="0">
              <a:latin typeface="Arial"/>
              <a:cs typeface="Arial"/>
            </a:rPr>
            <a:t>→ Ca(OH)</a:t>
          </a:r>
          <a:r>
            <a:rPr lang="sr-Latn-RS" sz="1800" baseline="-25000" dirty="0" smtClean="0">
              <a:latin typeface="Arial"/>
              <a:cs typeface="Arial"/>
            </a:rPr>
            <a:t>2</a:t>
          </a:r>
          <a:endParaRPr lang="en-US" sz="1800" baseline="0" dirty="0"/>
        </a:p>
      </dgm:t>
    </dgm:pt>
    <dgm:pt modelId="{22AB4DFD-3E83-49EE-BA99-0989C1AB6A6D}" type="parTrans" cxnId="{057BBB45-D0A6-447C-9CDD-54A9F8190340}">
      <dgm:prSet/>
      <dgm:spPr/>
      <dgm:t>
        <a:bodyPr/>
        <a:lstStyle/>
        <a:p>
          <a:endParaRPr lang="en-US"/>
        </a:p>
      </dgm:t>
    </dgm:pt>
    <dgm:pt modelId="{6D1E7AA6-1591-4BFF-A2E5-095D45FCE61C}" type="sibTrans" cxnId="{057BBB45-D0A6-447C-9CDD-54A9F8190340}">
      <dgm:prSet/>
      <dgm:spPr/>
      <dgm:t>
        <a:bodyPr/>
        <a:lstStyle/>
        <a:p>
          <a:endParaRPr lang="en-US"/>
        </a:p>
      </dgm:t>
    </dgm:pt>
    <dgm:pt modelId="{465C3394-8295-4866-9AB6-5C6474AEEC3B}" type="pres">
      <dgm:prSet presAssocID="{CE79E0D9-234F-4AEB-A232-FD84246FC9BA}" presName="theList" presStyleCnt="0">
        <dgm:presLayoutVars>
          <dgm:dir/>
          <dgm:animLvl val="lvl"/>
          <dgm:resizeHandles val="exact"/>
        </dgm:presLayoutVars>
      </dgm:prSet>
      <dgm:spPr/>
    </dgm:pt>
    <dgm:pt modelId="{3C712526-5BAD-413E-8A5F-C704D5A7DFA6}" type="pres">
      <dgm:prSet presAssocID="{5714C649-58DE-46E9-A829-D6B182BC9B1E}" presName="compNode" presStyleCnt="0"/>
      <dgm:spPr/>
    </dgm:pt>
    <dgm:pt modelId="{64EF59B5-260A-41D4-B7C8-AE07BD9453AC}" type="pres">
      <dgm:prSet presAssocID="{5714C649-58DE-46E9-A829-D6B182BC9B1E}" presName="aNode" presStyleLbl="bgShp" presStyleIdx="0" presStyleCnt="2"/>
      <dgm:spPr/>
    </dgm:pt>
    <dgm:pt modelId="{747EF8E1-6A1D-493E-82A7-A4FBA837410E}" type="pres">
      <dgm:prSet presAssocID="{5714C649-58DE-46E9-A829-D6B182BC9B1E}" presName="textNode" presStyleLbl="bgShp" presStyleIdx="0" presStyleCnt="2"/>
      <dgm:spPr/>
    </dgm:pt>
    <dgm:pt modelId="{02C9098D-9B7B-495E-8EF8-14D7D7E3C3C8}" type="pres">
      <dgm:prSet presAssocID="{5714C649-58DE-46E9-A829-D6B182BC9B1E}" presName="compChildNode" presStyleCnt="0"/>
      <dgm:spPr/>
    </dgm:pt>
    <dgm:pt modelId="{B3DCB01D-1D43-470A-A6DF-AB94640F8C39}" type="pres">
      <dgm:prSet presAssocID="{5714C649-58DE-46E9-A829-D6B182BC9B1E}" presName="theInnerList" presStyleCnt="0"/>
      <dgm:spPr/>
    </dgm:pt>
    <dgm:pt modelId="{F0E24676-EA75-48E4-93BE-151DBF9F9378}" type="pres">
      <dgm:prSet presAssocID="{ABF9506B-BB96-4789-AE72-EC00E76588B7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8758D1-F32D-4E5C-97BB-839CF8447F7C}" type="pres">
      <dgm:prSet presAssocID="{ABF9506B-BB96-4789-AE72-EC00E76588B7}" presName="aSpace2" presStyleCnt="0"/>
      <dgm:spPr/>
    </dgm:pt>
    <dgm:pt modelId="{AD4B4DFC-0919-41A4-B52A-D4F37F94B7E1}" type="pres">
      <dgm:prSet presAssocID="{7C23713B-FBA0-4C3C-A588-80E6C965EDB6}" presName="childNode" presStyleLbl="node1" presStyleIdx="1" presStyleCnt="4">
        <dgm:presLayoutVars>
          <dgm:bulletEnabled val="1"/>
        </dgm:presLayoutVars>
      </dgm:prSet>
      <dgm:spPr/>
    </dgm:pt>
    <dgm:pt modelId="{13821446-AFCA-4A59-8923-DFF6BAEFC6F0}" type="pres">
      <dgm:prSet presAssocID="{5714C649-58DE-46E9-A829-D6B182BC9B1E}" presName="aSpace" presStyleCnt="0"/>
      <dgm:spPr/>
    </dgm:pt>
    <dgm:pt modelId="{7DB8B6AA-89AE-4CD8-B511-D08CD1287A1B}" type="pres">
      <dgm:prSet presAssocID="{24997AB2-F7C1-485E-939C-C7CDDCE3BAD0}" presName="compNode" presStyleCnt="0"/>
      <dgm:spPr/>
    </dgm:pt>
    <dgm:pt modelId="{02718721-0767-45C3-A483-A43D2434374D}" type="pres">
      <dgm:prSet presAssocID="{24997AB2-F7C1-485E-939C-C7CDDCE3BAD0}" presName="aNode" presStyleLbl="bgShp" presStyleIdx="1" presStyleCnt="2"/>
      <dgm:spPr/>
    </dgm:pt>
    <dgm:pt modelId="{F1EDBC57-1057-4BBB-B621-622E22FED993}" type="pres">
      <dgm:prSet presAssocID="{24997AB2-F7C1-485E-939C-C7CDDCE3BAD0}" presName="textNode" presStyleLbl="bgShp" presStyleIdx="1" presStyleCnt="2"/>
      <dgm:spPr/>
    </dgm:pt>
    <dgm:pt modelId="{15E13B15-7205-4489-A620-411A2BE30805}" type="pres">
      <dgm:prSet presAssocID="{24997AB2-F7C1-485E-939C-C7CDDCE3BAD0}" presName="compChildNode" presStyleCnt="0"/>
      <dgm:spPr/>
    </dgm:pt>
    <dgm:pt modelId="{9C26146E-BCCB-42CB-B3F7-4D7249B4C0C0}" type="pres">
      <dgm:prSet presAssocID="{24997AB2-F7C1-485E-939C-C7CDDCE3BAD0}" presName="theInnerList" presStyleCnt="0"/>
      <dgm:spPr/>
    </dgm:pt>
    <dgm:pt modelId="{B020177C-C02C-419C-B678-1AE8F8C609A0}" type="pres">
      <dgm:prSet presAssocID="{820364E5-08A7-4D9C-A6A2-ACECD8501A0C}" presName="childNode" presStyleLbl="node1" presStyleIdx="2" presStyleCnt="4" custScaleX="125387" custScaleY="121294" custLinFactY="-3577" custLinFactNeighborX="-475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91BAE-1C5F-4CA8-83F4-BAC461913D57}" type="pres">
      <dgm:prSet presAssocID="{820364E5-08A7-4D9C-A6A2-ACECD8501A0C}" presName="aSpace2" presStyleCnt="0"/>
      <dgm:spPr/>
    </dgm:pt>
    <dgm:pt modelId="{A83F26AC-8386-436C-863A-E627A9857246}" type="pres">
      <dgm:prSet presAssocID="{F8DF739E-8ABB-4495-B1DA-A7F721B85F25}" presName="childNode" presStyleLbl="node1" presStyleIdx="3" presStyleCnt="4" custScaleX="121437" custLinFactNeighborX="2909" custLinFactNeighborY="-887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A0DD4B-2BFC-41B0-9AF8-2A51FF83476D}" type="presOf" srcId="{820364E5-08A7-4D9C-A6A2-ACECD8501A0C}" destId="{B020177C-C02C-419C-B678-1AE8F8C609A0}" srcOrd="0" destOrd="0" presId="urn:microsoft.com/office/officeart/2005/8/layout/lProcess2"/>
    <dgm:cxn modelId="{B6358E57-8120-4AE7-8A62-1D82D5581187}" srcId="{CE79E0D9-234F-4AEB-A232-FD84246FC9BA}" destId="{5714C649-58DE-46E9-A829-D6B182BC9B1E}" srcOrd="0" destOrd="0" parTransId="{65DB1A76-7CEA-4905-83FE-94C39B955FFB}" sibTransId="{A9580120-6C85-4194-8222-9C9DD61F1316}"/>
    <dgm:cxn modelId="{7B1D0A64-C37C-4D71-82DB-8AF2E5B0A745}" srcId="{24997AB2-F7C1-485E-939C-C7CDDCE3BAD0}" destId="{820364E5-08A7-4D9C-A6A2-ACECD8501A0C}" srcOrd="0" destOrd="0" parTransId="{AAA33E61-6BCC-4E20-A3FA-30419D7CF7A8}" sibTransId="{DF9DD4D5-DA39-4D31-91D2-84867B4D383D}"/>
    <dgm:cxn modelId="{29EA598B-E5EE-4D00-8BBC-2E1376B7C7CE}" type="presOf" srcId="{F8DF739E-8ABB-4495-B1DA-A7F721B85F25}" destId="{A83F26AC-8386-436C-863A-E627A9857246}" srcOrd="0" destOrd="0" presId="urn:microsoft.com/office/officeart/2005/8/layout/lProcess2"/>
    <dgm:cxn modelId="{D8EE19BA-67CC-4AF4-B22E-68737D9DC177}" srcId="{5714C649-58DE-46E9-A829-D6B182BC9B1E}" destId="{7C23713B-FBA0-4C3C-A588-80E6C965EDB6}" srcOrd="1" destOrd="0" parTransId="{9227E3B4-3DBB-4B60-A745-1763E573E4E0}" sibTransId="{F7E9BD36-39B6-40DA-B2A5-558457069F85}"/>
    <dgm:cxn modelId="{03CB5851-FCF0-4833-91D1-DEF9183DB253}" type="presOf" srcId="{24997AB2-F7C1-485E-939C-C7CDDCE3BAD0}" destId="{02718721-0767-45C3-A483-A43D2434374D}" srcOrd="0" destOrd="0" presId="urn:microsoft.com/office/officeart/2005/8/layout/lProcess2"/>
    <dgm:cxn modelId="{057BBB45-D0A6-447C-9CDD-54A9F8190340}" srcId="{24997AB2-F7C1-485E-939C-C7CDDCE3BAD0}" destId="{F8DF739E-8ABB-4495-B1DA-A7F721B85F25}" srcOrd="1" destOrd="0" parTransId="{22AB4DFD-3E83-49EE-BA99-0989C1AB6A6D}" sibTransId="{6D1E7AA6-1591-4BFF-A2E5-095D45FCE61C}"/>
    <dgm:cxn modelId="{14CAACFB-3247-4E70-A835-2BB6E7D78B7E}" type="presOf" srcId="{5714C649-58DE-46E9-A829-D6B182BC9B1E}" destId="{747EF8E1-6A1D-493E-82A7-A4FBA837410E}" srcOrd="1" destOrd="0" presId="urn:microsoft.com/office/officeart/2005/8/layout/lProcess2"/>
    <dgm:cxn modelId="{B93461FB-4B08-4179-8525-66EBF4385F58}" type="presOf" srcId="{CE79E0D9-234F-4AEB-A232-FD84246FC9BA}" destId="{465C3394-8295-4866-9AB6-5C6474AEEC3B}" srcOrd="0" destOrd="0" presId="urn:microsoft.com/office/officeart/2005/8/layout/lProcess2"/>
    <dgm:cxn modelId="{11605B28-DBD7-49DC-9DD0-C63569C0D572}" type="presOf" srcId="{5714C649-58DE-46E9-A829-D6B182BC9B1E}" destId="{64EF59B5-260A-41D4-B7C8-AE07BD9453AC}" srcOrd="0" destOrd="0" presId="urn:microsoft.com/office/officeart/2005/8/layout/lProcess2"/>
    <dgm:cxn modelId="{2A2BDB8C-F3AC-43DA-9025-BC270E0DA43C}" type="presOf" srcId="{24997AB2-F7C1-485E-939C-C7CDDCE3BAD0}" destId="{F1EDBC57-1057-4BBB-B621-622E22FED993}" srcOrd="1" destOrd="0" presId="urn:microsoft.com/office/officeart/2005/8/layout/lProcess2"/>
    <dgm:cxn modelId="{A0AF6D74-635D-42D2-8F5C-383C7282636D}" srcId="{5714C649-58DE-46E9-A829-D6B182BC9B1E}" destId="{ABF9506B-BB96-4789-AE72-EC00E76588B7}" srcOrd="0" destOrd="0" parTransId="{9F2A812E-6F00-47F8-B2DD-3B21E20E5379}" sibTransId="{5F44F3AA-4471-431A-BD7E-252EFEE93A26}"/>
    <dgm:cxn modelId="{7697DD9B-5CAF-4F53-8142-39FACDFE51CA}" type="presOf" srcId="{ABF9506B-BB96-4789-AE72-EC00E76588B7}" destId="{F0E24676-EA75-48E4-93BE-151DBF9F9378}" srcOrd="0" destOrd="0" presId="urn:microsoft.com/office/officeart/2005/8/layout/lProcess2"/>
    <dgm:cxn modelId="{258CE11E-53DD-479A-BDE0-9F2E6478427C}" srcId="{CE79E0D9-234F-4AEB-A232-FD84246FC9BA}" destId="{24997AB2-F7C1-485E-939C-C7CDDCE3BAD0}" srcOrd="1" destOrd="0" parTransId="{9C1880D4-9B74-48AB-AC88-A2CB5BB1DDD9}" sibTransId="{CBF64007-716A-40EC-9E30-29B188B9F5DB}"/>
    <dgm:cxn modelId="{248DE65E-E7D1-4CD2-9D76-E468DDF655AD}" type="presOf" srcId="{7C23713B-FBA0-4C3C-A588-80E6C965EDB6}" destId="{AD4B4DFC-0919-41A4-B52A-D4F37F94B7E1}" srcOrd="0" destOrd="0" presId="urn:microsoft.com/office/officeart/2005/8/layout/lProcess2"/>
    <dgm:cxn modelId="{1268B1A3-B84C-43BA-9110-49F1790303D9}" type="presParOf" srcId="{465C3394-8295-4866-9AB6-5C6474AEEC3B}" destId="{3C712526-5BAD-413E-8A5F-C704D5A7DFA6}" srcOrd="0" destOrd="0" presId="urn:microsoft.com/office/officeart/2005/8/layout/lProcess2"/>
    <dgm:cxn modelId="{6E7B3D8D-FD64-41E8-8D84-D305D4F6EE32}" type="presParOf" srcId="{3C712526-5BAD-413E-8A5F-C704D5A7DFA6}" destId="{64EF59B5-260A-41D4-B7C8-AE07BD9453AC}" srcOrd="0" destOrd="0" presId="urn:microsoft.com/office/officeart/2005/8/layout/lProcess2"/>
    <dgm:cxn modelId="{C7A93289-347B-4E1C-BB3D-BD674CC12054}" type="presParOf" srcId="{3C712526-5BAD-413E-8A5F-C704D5A7DFA6}" destId="{747EF8E1-6A1D-493E-82A7-A4FBA837410E}" srcOrd="1" destOrd="0" presId="urn:microsoft.com/office/officeart/2005/8/layout/lProcess2"/>
    <dgm:cxn modelId="{16816A30-5052-481E-AC3F-BFE3DB64C4C7}" type="presParOf" srcId="{3C712526-5BAD-413E-8A5F-C704D5A7DFA6}" destId="{02C9098D-9B7B-495E-8EF8-14D7D7E3C3C8}" srcOrd="2" destOrd="0" presId="urn:microsoft.com/office/officeart/2005/8/layout/lProcess2"/>
    <dgm:cxn modelId="{26EB0EC1-8087-43D7-ABAF-5C8934CC2F10}" type="presParOf" srcId="{02C9098D-9B7B-495E-8EF8-14D7D7E3C3C8}" destId="{B3DCB01D-1D43-470A-A6DF-AB94640F8C39}" srcOrd="0" destOrd="0" presId="urn:microsoft.com/office/officeart/2005/8/layout/lProcess2"/>
    <dgm:cxn modelId="{D04B3935-E8F3-4546-8DCA-E39526A61E93}" type="presParOf" srcId="{B3DCB01D-1D43-470A-A6DF-AB94640F8C39}" destId="{F0E24676-EA75-48E4-93BE-151DBF9F9378}" srcOrd="0" destOrd="0" presId="urn:microsoft.com/office/officeart/2005/8/layout/lProcess2"/>
    <dgm:cxn modelId="{022E49F0-4F20-459D-9ECF-7BE1228D398D}" type="presParOf" srcId="{B3DCB01D-1D43-470A-A6DF-AB94640F8C39}" destId="{FF8758D1-F32D-4E5C-97BB-839CF8447F7C}" srcOrd="1" destOrd="0" presId="urn:microsoft.com/office/officeart/2005/8/layout/lProcess2"/>
    <dgm:cxn modelId="{FDFC61E9-4A54-408D-8D92-DF4A4C9F8339}" type="presParOf" srcId="{B3DCB01D-1D43-470A-A6DF-AB94640F8C39}" destId="{AD4B4DFC-0919-41A4-B52A-D4F37F94B7E1}" srcOrd="2" destOrd="0" presId="urn:microsoft.com/office/officeart/2005/8/layout/lProcess2"/>
    <dgm:cxn modelId="{0D850B71-2261-4BD0-BAD3-AE76893A916B}" type="presParOf" srcId="{465C3394-8295-4866-9AB6-5C6474AEEC3B}" destId="{13821446-AFCA-4A59-8923-DFF6BAEFC6F0}" srcOrd="1" destOrd="0" presId="urn:microsoft.com/office/officeart/2005/8/layout/lProcess2"/>
    <dgm:cxn modelId="{C74D53CB-1809-44DB-BB75-B54489B51B4E}" type="presParOf" srcId="{465C3394-8295-4866-9AB6-5C6474AEEC3B}" destId="{7DB8B6AA-89AE-4CD8-B511-D08CD1287A1B}" srcOrd="2" destOrd="0" presId="urn:microsoft.com/office/officeart/2005/8/layout/lProcess2"/>
    <dgm:cxn modelId="{BAFB821A-9ED0-40C8-9BB3-1D87A3B1648E}" type="presParOf" srcId="{7DB8B6AA-89AE-4CD8-B511-D08CD1287A1B}" destId="{02718721-0767-45C3-A483-A43D2434374D}" srcOrd="0" destOrd="0" presId="urn:microsoft.com/office/officeart/2005/8/layout/lProcess2"/>
    <dgm:cxn modelId="{3CB5CE15-50C9-448C-8EA0-6B7E3BD02902}" type="presParOf" srcId="{7DB8B6AA-89AE-4CD8-B511-D08CD1287A1B}" destId="{F1EDBC57-1057-4BBB-B621-622E22FED993}" srcOrd="1" destOrd="0" presId="urn:microsoft.com/office/officeart/2005/8/layout/lProcess2"/>
    <dgm:cxn modelId="{52A87DC0-CAE3-4EF4-80B3-08049A3848A8}" type="presParOf" srcId="{7DB8B6AA-89AE-4CD8-B511-D08CD1287A1B}" destId="{15E13B15-7205-4489-A620-411A2BE30805}" srcOrd="2" destOrd="0" presId="urn:microsoft.com/office/officeart/2005/8/layout/lProcess2"/>
    <dgm:cxn modelId="{7D9B2680-2BB1-4803-94BF-A259BB084E33}" type="presParOf" srcId="{15E13B15-7205-4489-A620-411A2BE30805}" destId="{9C26146E-BCCB-42CB-B3F7-4D7249B4C0C0}" srcOrd="0" destOrd="0" presId="urn:microsoft.com/office/officeart/2005/8/layout/lProcess2"/>
    <dgm:cxn modelId="{A18C91C1-B9DF-4543-9AC7-D918B48C36EA}" type="presParOf" srcId="{9C26146E-BCCB-42CB-B3F7-4D7249B4C0C0}" destId="{B020177C-C02C-419C-B678-1AE8F8C609A0}" srcOrd="0" destOrd="0" presId="urn:microsoft.com/office/officeart/2005/8/layout/lProcess2"/>
    <dgm:cxn modelId="{2CAE4143-0F1D-4C4C-B2C9-628151EE1FF9}" type="presParOf" srcId="{9C26146E-BCCB-42CB-B3F7-4D7249B4C0C0}" destId="{B1A91BAE-1C5F-4CA8-83F4-BAC461913D57}" srcOrd="1" destOrd="0" presId="urn:microsoft.com/office/officeart/2005/8/layout/lProcess2"/>
    <dgm:cxn modelId="{216BA83E-CF6D-41B6-958F-1BE4DB658155}" type="presParOf" srcId="{9C26146E-BCCB-42CB-B3F7-4D7249B4C0C0}" destId="{A83F26AC-8386-436C-863A-E627A9857246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773CED-7459-4199-805C-10F0BC3F622A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EE8A3A03-7522-4B0F-8541-662B1BA30043}">
      <dgm:prSet phldrT="[Text]" custT="1"/>
      <dgm:spPr/>
      <dgm:t>
        <a:bodyPr/>
        <a:lstStyle/>
        <a:p>
          <a:r>
            <a:rPr lang="sr-Latn-CS" altLang="en-US" sz="1400" dirty="0" smtClean="0">
              <a:solidFill>
                <a:schemeClr val="bg1"/>
              </a:solidFill>
            </a:rPr>
            <a:t>Bakar se upotrebljava za izradu krovova. Bakarni krovovi crvene boje vremenom postaju crni od bakar(II) oksida, a zatim zeleni od složenog jedinjenja dvovalentnog bakra.</a:t>
          </a:r>
          <a:br>
            <a:rPr lang="sr-Latn-CS" altLang="en-US" sz="1400" dirty="0" smtClean="0">
              <a:solidFill>
                <a:schemeClr val="bg1"/>
              </a:solidFill>
            </a:rPr>
          </a:br>
          <a:r>
            <a:rPr lang="sr-Latn-CS" altLang="en-US" sz="1400" dirty="0" smtClean="0">
              <a:solidFill>
                <a:schemeClr val="bg1"/>
              </a:solidFill>
            </a:rPr>
            <a:t/>
          </a:r>
          <a:br>
            <a:rPr lang="sr-Latn-CS" altLang="en-US" sz="1400" dirty="0" smtClean="0">
              <a:solidFill>
                <a:schemeClr val="bg1"/>
              </a:solidFill>
            </a:rPr>
          </a:br>
          <a:r>
            <a:rPr lang="sr-Latn-CS" altLang="en-US" sz="1400" dirty="0" smtClean="0">
              <a:solidFill>
                <a:schemeClr val="bg1"/>
              </a:solidFill>
            </a:rPr>
            <a:t>Ima veliku primenu u izradi električnih vodova za pravjenje grejača,kotlova i posuđa</a:t>
          </a:r>
          <a:endParaRPr lang="en-US" sz="1400" dirty="0">
            <a:solidFill>
              <a:schemeClr val="bg1"/>
            </a:solidFill>
          </a:endParaRPr>
        </a:p>
      </dgm:t>
    </dgm:pt>
    <dgm:pt modelId="{56A36962-63AF-42EE-B758-E72855698066}" type="parTrans" cxnId="{D0036B23-7909-45B1-A20E-34642E1B80E0}">
      <dgm:prSet/>
      <dgm:spPr/>
      <dgm:t>
        <a:bodyPr/>
        <a:lstStyle/>
        <a:p>
          <a:endParaRPr lang="en-US"/>
        </a:p>
      </dgm:t>
    </dgm:pt>
    <dgm:pt modelId="{998AE2A5-71D6-4F9C-AA02-A7C5F051270B}" type="sibTrans" cxnId="{D0036B23-7909-45B1-A20E-34642E1B80E0}">
      <dgm:prSet/>
      <dgm:spPr/>
      <dgm:t>
        <a:bodyPr/>
        <a:lstStyle/>
        <a:p>
          <a:endParaRPr lang="en-US"/>
        </a:p>
      </dgm:t>
    </dgm:pt>
    <dgm:pt modelId="{D6F3571F-C96B-4329-B60F-177E51C9D33C}">
      <dgm:prSet phldrT="[Text]" custT="1"/>
      <dgm:spPr/>
      <dgm:t>
        <a:bodyPr/>
        <a:lstStyle/>
        <a:p>
          <a:r>
            <a:rPr lang="en-US" altLang="en-US" sz="1400" dirty="0" err="1" smtClean="0">
              <a:solidFill>
                <a:schemeClr val="bg1"/>
              </a:solidFill>
            </a:rPr>
            <a:t>Zbog</a:t>
          </a:r>
          <a:r>
            <a:rPr lang="en-US" altLang="en-US" sz="1400" dirty="0" smtClean="0">
              <a:solidFill>
                <a:schemeClr val="bg1"/>
              </a:solidFill>
            </a:rPr>
            <a:t> male </a:t>
          </a:r>
          <a:r>
            <a:rPr lang="en-US" altLang="en-US" sz="1400" dirty="0" err="1" smtClean="0">
              <a:solidFill>
                <a:schemeClr val="bg1"/>
              </a:solidFill>
            </a:rPr>
            <a:t>gustine</a:t>
          </a:r>
          <a:r>
            <a:rPr lang="en-US" altLang="en-US" sz="1400" dirty="0" smtClean="0">
              <a:solidFill>
                <a:schemeClr val="bg1"/>
              </a:solidFill>
            </a:rPr>
            <a:t> </a:t>
          </a:r>
          <a:r>
            <a:rPr lang="en-US" altLang="en-US" sz="1400" dirty="0" err="1" smtClean="0">
              <a:solidFill>
                <a:schemeClr val="bg1"/>
              </a:solidFill>
            </a:rPr>
            <a:t>aluminijum</a:t>
          </a:r>
          <a:r>
            <a:rPr lang="en-US" altLang="en-US" sz="1400" dirty="0" smtClean="0">
              <a:solidFill>
                <a:schemeClr val="bg1"/>
              </a:solidFill>
            </a:rPr>
            <a:t> je </a:t>
          </a:r>
          <a:r>
            <a:rPr lang="en-US" altLang="en-US" sz="1400" dirty="0" err="1" smtClean="0">
              <a:solidFill>
                <a:schemeClr val="bg1"/>
              </a:solidFill>
            </a:rPr>
            <a:t>na</a:t>
          </a:r>
          <a:r>
            <a:rPr lang="sr-Latn-CS" altLang="en-US" sz="1400" dirty="0" smtClean="0">
              <a:solidFill>
                <a:schemeClr val="bg1"/>
              </a:solidFill>
            </a:rPr>
            <a:t>šao primenu u industriji aviona ,za proizvodnju bicikala. </a:t>
          </a:r>
          <a:r>
            <a:rPr lang="sr-Latn-CS" altLang="en-US" sz="1400" dirty="0" smtClean="0"/>
            <a:t>Kao dobar provodnik toplote,aluminijum se koristi za izradu posuđa, a kao dobar izolator koristi se za proizvodnju aluminijumske foilije koja služi za pakovanje hrane.</a:t>
          </a:r>
          <a:r>
            <a:rPr lang="sr-Latn-CS" altLang="en-US" sz="1400" dirty="0" smtClean="0">
              <a:solidFill>
                <a:schemeClr val="bg1"/>
              </a:solidFill>
            </a:rPr>
            <a:t>merdevina i.</a:t>
          </a:r>
          <a:endParaRPr lang="en-US" sz="1400" dirty="0"/>
        </a:p>
      </dgm:t>
    </dgm:pt>
    <dgm:pt modelId="{184E85ED-65C9-422B-A8FC-BABA930BEF73}" type="parTrans" cxnId="{43BB960F-AB2A-44BE-ABCC-1FEC34621675}">
      <dgm:prSet/>
      <dgm:spPr/>
      <dgm:t>
        <a:bodyPr/>
        <a:lstStyle/>
        <a:p>
          <a:endParaRPr lang="en-US"/>
        </a:p>
      </dgm:t>
    </dgm:pt>
    <dgm:pt modelId="{CA7D518C-74AC-4D96-9915-BBAC726A8039}" type="sibTrans" cxnId="{43BB960F-AB2A-44BE-ABCC-1FEC34621675}">
      <dgm:prSet/>
      <dgm:spPr/>
      <dgm:t>
        <a:bodyPr/>
        <a:lstStyle/>
        <a:p>
          <a:endParaRPr lang="en-US"/>
        </a:p>
      </dgm:t>
    </dgm:pt>
    <dgm:pt modelId="{54E6DE40-A04E-4519-BC36-2DEAAA7D540F}">
      <dgm:prSet phldrT="[Text]" custT="1"/>
      <dgm:spPr/>
      <dgm:t>
        <a:bodyPr/>
        <a:lstStyle/>
        <a:p>
          <a:r>
            <a:rPr lang="sr-Latn-RS" sz="1400" dirty="0" smtClean="0"/>
            <a:t>Fe se u čistom obliku ne koristi zbog svoje krtosti.</a:t>
          </a:r>
        </a:p>
        <a:p>
          <a:endParaRPr lang="sr-Latn-RS" sz="1400" dirty="0" smtClean="0"/>
        </a:p>
        <a:p>
          <a:r>
            <a:rPr lang="sr-Latn-RS" sz="1400" dirty="0" smtClean="0"/>
            <a:t>Za izradu alata,metalnih konstrukcija,mostova,šina...koristi se čelik</a:t>
          </a:r>
          <a:r>
            <a:rPr lang="sr-Latn-RS" sz="1100" dirty="0" smtClean="0"/>
            <a:t>.</a:t>
          </a:r>
          <a:endParaRPr lang="en-US" sz="1100" dirty="0"/>
        </a:p>
      </dgm:t>
    </dgm:pt>
    <dgm:pt modelId="{551D5B32-2CB3-49E4-9111-74BB1C91E31B}" type="parTrans" cxnId="{24E3DE05-DCA5-41F2-8E8B-BDFEE5755358}">
      <dgm:prSet/>
      <dgm:spPr/>
      <dgm:t>
        <a:bodyPr/>
        <a:lstStyle/>
        <a:p>
          <a:endParaRPr lang="en-US"/>
        </a:p>
      </dgm:t>
    </dgm:pt>
    <dgm:pt modelId="{97F6BD34-A03A-43BB-BC5F-AF96DE0C0E71}" type="sibTrans" cxnId="{24E3DE05-DCA5-41F2-8E8B-BDFEE5755358}">
      <dgm:prSet/>
      <dgm:spPr/>
      <dgm:t>
        <a:bodyPr/>
        <a:lstStyle/>
        <a:p>
          <a:endParaRPr lang="en-US"/>
        </a:p>
      </dgm:t>
    </dgm:pt>
    <dgm:pt modelId="{6A906804-460F-4E9D-AB00-0B7590ECAA8F}" type="pres">
      <dgm:prSet presAssocID="{4D773CED-7459-4199-805C-10F0BC3F622A}" presName="Name0" presStyleCnt="0">
        <dgm:presLayoutVars>
          <dgm:dir/>
          <dgm:resizeHandles val="exact"/>
        </dgm:presLayoutVars>
      </dgm:prSet>
      <dgm:spPr/>
    </dgm:pt>
    <dgm:pt modelId="{7BB959C1-2487-4274-9CCC-36AFC6BC0C67}" type="pres">
      <dgm:prSet presAssocID="{4D773CED-7459-4199-805C-10F0BC3F622A}" presName="bkgdShp" presStyleLbl="alignAccFollowNode1" presStyleIdx="0" presStyleCnt="1"/>
      <dgm:spPr/>
    </dgm:pt>
    <dgm:pt modelId="{62BC11E6-6875-4529-ABA4-E77F74D3F454}" type="pres">
      <dgm:prSet presAssocID="{4D773CED-7459-4199-805C-10F0BC3F622A}" presName="linComp" presStyleCnt="0"/>
      <dgm:spPr/>
    </dgm:pt>
    <dgm:pt modelId="{3AFAD5CC-C8AB-4F21-85CD-C206072BA930}" type="pres">
      <dgm:prSet presAssocID="{EE8A3A03-7522-4B0F-8541-662B1BA30043}" presName="compNode" presStyleCnt="0"/>
      <dgm:spPr/>
    </dgm:pt>
    <dgm:pt modelId="{067BDE44-FD2D-4560-9503-3F3FB0695F97}" type="pres">
      <dgm:prSet presAssocID="{EE8A3A03-7522-4B0F-8541-662B1BA3004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2C3CDB-4A4E-4CDE-8FCC-BE01885D0DC0}" type="pres">
      <dgm:prSet presAssocID="{EE8A3A03-7522-4B0F-8541-662B1BA30043}" presName="invisiNode" presStyleLbl="node1" presStyleIdx="0" presStyleCnt="3"/>
      <dgm:spPr/>
    </dgm:pt>
    <dgm:pt modelId="{90FEAEDF-6BDB-4D9E-9965-F494EA1A3D0B}" type="pres">
      <dgm:prSet presAssocID="{EE8A3A03-7522-4B0F-8541-662B1BA30043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841F12D-566C-4511-A8C3-69E0DDFFDAA8}" type="pres">
      <dgm:prSet presAssocID="{998AE2A5-71D6-4F9C-AA02-A7C5F051270B}" presName="sibTrans" presStyleLbl="sibTrans2D1" presStyleIdx="0" presStyleCnt="0"/>
      <dgm:spPr/>
    </dgm:pt>
    <dgm:pt modelId="{9C72A8DA-9763-4469-81EE-3D836E33B93D}" type="pres">
      <dgm:prSet presAssocID="{D6F3571F-C96B-4329-B60F-177E51C9D33C}" presName="compNode" presStyleCnt="0"/>
      <dgm:spPr/>
    </dgm:pt>
    <dgm:pt modelId="{48072AEF-7F2B-46A2-BF43-14D600BD2273}" type="pres">
      <dgm:prSet presAssocID="{D6F3571F-C96B-4329-B60F-177E51C9D33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62087-D2E9-4B7A-94B1-7278F55500E6}" type="pres">
      <dgm:prSet presAssocID="{D6F3571F-C96B-4329-B60F-177E51C9D33C}" presName="invisiNode" presStyleLbl="node1" presStyleIdx="1" presStyleCnt="3"/>
      <dgm:spPr/>
    </dgm:pt>
    <dgm:pt modelId="{7B7C7DB7-7E3A-488F-93F9-1B508070FB2D}" type="pres">
      <dgm:prSet presAssocID="{D6F3571F-C96B-4329-B60F-177E51C9D33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33B125B-D7F7-499F-A593-23EF29B4ABC5}" type="pres">
      <dgm:prSet presAssocID="{CA7D518C-74AC-4D96-9915-BBAC726A8039}" presName="sibTrans" presStyleLbl="sibTrans2D1" presStyleIdx="0" presStyleCnt="0"/>
      <dgm:spPr/>
    </dgm:pt>
    <dgm:pt modelId="{60129436-4DE9-4BA4-B19A-6B089BB2A0A0}" type="pres">
      <dgm:prSet presAssocID="{54E6DE40-A04E-4519-BC36-2DEAAA7D540F}" presName="compNode" presStyleCnt="0"/>
      <dgm:spPr/>
    </dgm:pt>
    <dgm:pt modelId="{0E69F1C0-27D1-4715-97DB-B3E35D11929A}" type="pres">
      <dgm:prSet presAssocID="{54E6DE40-A04E-4519-BC36-2DEAAA7D54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9AED19-D5D0-4700-86C5-1766AC9A3FBD}" type="pres">
      <dgm:prSet presAssocID="{54E6DE40-A04E-4519-BC36-2DEAAA7D540F}" presName="invisiNode" presStyleLbl="node1" presStyleIdx="2" presStyleCnt="3"/>
      <dgm:spPr/>
    </dgm:pt>
    <dgm:pt modelId="{B7E5AF80-AC3D-44DA-8453-7CA1D4D1C02D}" type="pres">
      <dgm:prSet presAssocID="{54E6DE40-A04E-4519-BC36-2DEAAA7D540F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0DA648FA-B91C-4658-92CD-34A36022C62E}" type="presOf" srcId="{998AE2A5-71D6-4F9C-AA02-A7C5F051270B}" destId="{5841F12D-566C-4511-A8C3-69E0DDFFDAA8}" srcOrd="0" destOrd="0" presId="urn:microsoft.com/office/officeart/2005/8/layout/pList2"/>
    <dgm:cxn modelId="{D0036B23-7909-45B1-A20E-34642E1B80E0}" srcId="{4D773CED-7459-4199-805C-10F0BC3F622A}" destId="{EE8A3A03-7522-4B0F-8541-662B1BA30043}" srcOrd="0" destOrd="0" parTransId="{56A36962-63AF-42EE-B758-E72855698066}" sibTransId="{998AE2A5-71D6-4F9C-AA02-A7C5F051270B}"/>
    <dgm:cxn modelId="{7DC000AA-3EDD-4B8E-8970-E89B56D84D52}" type="presOf" srcId="{EE8A3A03-7522-4B0F-8541-662B1BA30043}" destId="{067BDE44-FD2D-4560-9503-3F3FB0695F97}" srcOrd="0" destOrd="0" presId="urn:microsoft.com/office/officeart/2005/8/layout/pList2"/>
    <dgm:cxn modelId="{E54F1E8C-38B7-46CD-9E05-42965931FDDF}" type="presOf" srcId="{54E6DE40-A04E-4519-BC36-2DEAAA7D540F}" destId="{0E69F1C0-27D1-4715-97DB-B3E35D11929A}" srcOrd="0" destOrd="0" presId="urn:microsoft.com/office/officeart/2005/8/layout/pList2"/>
    <dgm:cxn modelId="{16527022-AA14-49D6-B7D2-7ADDE268DF1E}" type="presOf" srcId="{CA7D518C-74AC-4D96-9915-BBAC726A8039}" destId="{933B125B-D7F7-499F-A593-23EF29B4ABC5}" srcOrd="0" destOrd="0" presId="urn:microsoft.com/office/officeart/2005/8/layout/pList2"/>
    <dgm:cxn modelId="{24E3DE05-DCA5-41F2-8E8B-BDFEE5755358}" srcId="{4D773CED-7459-4199-805C-10F0BC3F622A}" destId="{54E6DE40-A04E-4519-BC36-2DEAAA7D540F}" srcOrd="2" destOrd="0" parTransId="{551D5B32-2CB3-49E4-9111-74BB1C91E31B}" sibTransId="{97F6BD34-A03A-43BB-BC5F-AF96DE0C0E71}"/>
    <dgm:cxn modelId="{309FF4D1-2967-47A1-848B-BB9DB039000D}" type="presOf" srcId="{4D773CED-7459-4199-805C-10F0BC3F622A}" destId="{6A906804-460F-4E9D-AB00-0B7590ECAA8F}" srcOrd="0" destOrd="0" presId="urn:microsoft.com/office/officeart/2005/8/layout/pList2"/>
    <dgm:cxn modelId="{43BB960F-AB2A-44BE-ABCC-1FEC34621675}" srcId="{4D773CED-7459-4199-805C-10F0BC3F622A}" destId="{D6F3571F-C96B-4329-B60F-177E51C9D33C}" srcOrd="1" destOrd="0" parTransId="{184E85ED-65C9-422B-A8FC-BABA930BEF73}" sibTransId="{CA7D518C-74AC-4D96-9915-BBAC726A8039}"/>
    <dgm:cxn modelId="{23A055AF-C18F-4A86-B514-75F41F0BC3F2}" type="presOf" srcId="{D6F3571F-C96B-4329-B60F-177E51C9D33C}" destId="{48072AEF-7F2B-46A2-BF43-14D600BD2273}" srcOrd="0" destOrd="0" presId="urn:microsoft.com/office/officeart/2005/8/layout/pList2"/>
    <dgm:cxn modelId="{3CD23C1E-7637-46C6-9B02-C9697EB3DC4B}" type="presParOf" srcId="{6A906804-460F-4E9D-AB00-0B7590ECAA8F}" destId="{7BB959C1-2487-4274-9CCC-36AFC6BC0C67}" srcOrd="0" destOrd="0" presId="urn:microsoft.com/office/officeart/2005/8/layout/pList2"/>
    <dgm:cxn modelId="{A90594BE-8D5A-4CF4-97BE-874A9B413081}" type="presParOf" srcId="{6A906804-460F-4E9D-AB00-0B7590ECAA8F}" destId="{62BC11E6-6875-4529-ABA4-E77F74D3F454}" srcOrd="1" destOrd="0" presId="urn:microsoft.com/office/officeart/2005/8/layout/pList2"/>
    <dgm:cxn modelId="{28CAA6A1-F357-4C83-911F-5BEBAD793282}" type="presParOf" srcId="{62BC11E6-6875-4529-ABA4-E77F74D3F454}" destId="{3AFAD5CC-C8AB-4F21-85CD-C206072BA930}" srcOrd="0" destOrd="0" presId="urn:microsoft.com/office/officeart/2005/8/layout/pList2"/>
    <dgm:cxn modelId="{2E483178-5047-4918-8696-6F87018F1331}" type="presParOf" srcId="{3AFAD5CC-C8AB-4F21-85CD-C206072BA930}" destId="{067BDE44-FD2D-4560-9503-3F3FB0695F97}" srcOrd="0" destOrd="0" presId="urn:microsoft.com/office/officeart/2005/8/layout/pList2"/>
    <dgm:cxn modelId="{3E7AB271-1C80-44D2-99D8-1BF0696AD852}" type="presParOf" srcId="{3AFAD5CC-C8AB-4F21-85CD-C206072BA930}" destId="{452C3CDB-4A4E-4CDE-8FCC-BE01885D0DC0}" srcOrd="1" destOrd="0" presId="urn:microsoft.com/office/officeart/2005/8/layout/pList2"/>
    <dgm:cxn modelId="{C48C41C2-61A9-40A3-9A11-BE5A1B6926E8}" type="presParOf" srcId="{3AFAD5CC-C8AB-4F21-85CD-C206072BA930}" destId="{90FEAEDF-6BDB-4D9E-9965-F494EA1A3D0B}" srcOrd="2" destOrd="0" presId="urn:microsoft.com/office/officeart/2005/8/layout/pList2"/>
    <dgm:cxn modelId="{5DE8EC60-00E1-469B-9B5B-5A1EBC1500FB}" type="presParOf" srcId="{62BC11E6-6875-4529-ABA4-E77F74D3F454}" destId="{5841F12D-566C-4511-A8C3-69E0DDFFDAA8}" srcOrd="1" destOrd="0" presId="urn:microsoft.com/office/officeart/2005/8/layout/pList2"/>
    <dgm:cxn modelId="{6AE47A87-A10A-461A-9159-D9C51E061945}" type="presParOf" srcId="{62BC11E6-6875-4529-ABA4-E77F74D3F454}" destId="{9C72A8DA-9763-4469-81EE-3D836E33B93D}" srcOrd="2" destOrd="0" presId="urn:microsoft.com/office/officeart/2005/8/layout/pList2"/>
    <dgm:cxn modelId="{74C7EF68-A909-4E1C-B8B0-E9E8D5988C41}" type="presParOf" srcId="{9C72A8DA-9763-4469-81EE-3D836E33B93D}" destId="{48072AEF-7F2B-46A2-BF43-14D600BD2273}" srcOrd="0" destOrd="0" presId="urn:microsoft.com/office/officeart/2005/8/layout/pList2"/>
    <dgm:cxn modelId="{48478738-3EC9-4A28-8F4C-C84A6C4B2B1F}" type="presParOf" srcId="{9C72A8DA-9763-4469-81EE-3D836E33B93D}" destId="{0CA62087-D2E9-4B7A-94B1-7278F55500E6}" srcOrd="1" destOrd="0" presId="urn:microsoft.com/office/officeart/2005/8/layout/pList2"/>
    <dgm:cxn modelId="{08322B50-6870-4D67-BE60-8C4EC464977E}" type="presParOf" srcId="{9C72A8DA-9763-4469-81EE-3D836E33B93D}" destId="{7B7C7DB7-7E3A-488F-93F9-1B508070FB2D}" srcOrd="2" destOrd="0" presId="urn:microsoft.com/office/officeart/2005/8/layout/pList2"/>
    <dgm:cxn modelId="{65D038EB-0E26-431A-A3FF-60D26582B35C}" type="presParOf" srcId="{62BC11E6-6875-4529-ABA4-E77F74D3F454}" destId="{933B125B-D7F7-499F-A593-23EF29B4ABC5}" srcOrd="3" destOrd="0" presId="urn:microsoft.com/office/officeart/2005/8/layout/pList2"/>
    <dgm:cxn modelId="{EB6BE389-7B67-40C7-8A9B-F6396DD75EB5}" type="presParOf" srcId="{62BC11E6-6875-4529-ABA4-E77F74D3F454}" destId="{60129436-4DE9-4BA4-B19A-6B089BB2A0A0}" srcOrd="4" destOrd="0" presId="urn:microsoft.com/office/officeart/2005/8/layout/pList2"/>
    <dgm:cxn modelId="{5301E4B4-BD2B-4B41-8701-EC346ACFDC03}" type="presParOf" srcId="{60129436-4DE9-4BA4-B19A-6B089BB2A0A0}" destId="{0E69F1C0-27D1-4715-97DB-B3E35D11929A}" srcOrd="0" destOrd="0" presId="urn:microsoft.com/office/officeart/2005/8/layout/pList2"/>
    <dgm:cxn modelId="{8B0DBD13-91C2-4C80-8F61-476D164172CD}" type="presParOf" srcId="{60129436-4DE9-4BA4-B19A-6B089BB2A0A0}" destId="{7A9AED19-D5D0-4700-86C5-1766AC9A3FBD}" srcOrd="1" destOrd="0" presId="urn:microsoft.com/office/officeart/2005/8/layout/pList2"/>
    <dgm:cxn modelId="{CD0868A3-6D01-4FE2-A972-FEBF35E3AD4B}" type="presParOf" srcId="{60129436-4DE9-4BA4-B19A-6B089BB2A0A0}" destId="{B7E5AF80-AC3D-44DA-8453-7CA1D4D1C02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8DB455-D9D0-430A-97FC-031D0A6BE7D3}">
      <dsp:nvSpPr>
        <dsp:cNvPr id="0" name=""/>
        <dsp:cNvSpPr/>
      </dsp:nvSpPr>
      <dsp:spPr>
        <a:xfrm>
          <a:off x="3994015" y="1490544"/>
          <a:ext cx="2891419" cy="571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3436"/>
              </a:lnTo>
              <a:lnTo>
                <a:pt x="2891419" y="323436"/>
              </a:lnTo>
              <a:lnTo>
                <a:pt x="2891419" y="571009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6025AF-119F-426E-8FB9-3A02BA52BC38}">
      <dsp:nvSpPr>
        <dsp:cNvPr id="0" name=""/>
        <dsp:cNvSpPr/>
      </dsp:nvSpPr>
      <dsp:spPr>
        <a:xfrm>
          <a:off x="3948295" y="1490544"/>
          <a:ext cx="91440" cy="5710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3436"/>
              </a:lnTo>
              <a:lnTo>
                <a:pt x="84152" y="323436"/>
              </a:lnTo>
              <a:lnTo>
                <a:pt x="84152" y="571009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2780A-50B2-4B73-A30A-9278D4850511}">
      <dsp:nvSpPr>
        <dsp:cNvPr id="0" name=""/>
        <dsp:cNvSpPr/>
      </dsp:nvSpPr>
      <dsp:spPr>
        <a:xfrm>
          <a:off x="1179461" y="1490544"/>
          <a:ext cx="2814553" cy="571009"/>
        </a:xfrm>
        <a:custGeom>
          <a:avLst/>
          <a:gdLst/>
          <a:ahLst/>
          <a:cxnLst/>
          <a:rect l="0" t="0" r="0" b="0"/>
          <a:pathLst>
            <a:path>
              <a:moveTo>
                <a:pt x="2814553" y="0"/>
              </a:moveTo>
              <a:lnTo>
                <a:pt x="2814553" y="323436"/>
              </a:lnTo>
              <a:lnTo>
                <a:pt x="0" y="323436"/>
              </a:lnTo>
              <a:lnTo>
                <a:pt x="0" y="571009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AB37AA-71BE-41F1-BD12-566AEEA353B6}">
      <dsp:nvSpPr>
        <dsp:cNvPr id="0" name=""/>
        <dsp:cNvSpPr/>
      </dsp:nvSpPr>
      <dsp:spPr>
        <a:xfrm>
          <a:off x="2815095" y="311624"/>
          <a:ext cx="2357840" cy="11789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Jedinjenja </a:t>
          </a:r>
          <a:r>
            <a:rPr lang="sr-Latn-RS" sz="1900" kern="1200" dirty="0" smtClean="0"/>
            <a:t>metala</a:t>
          </a:r>
          <a:endParaRPr lang="en-US" sz="1900" kern="1200" dirty="0"/>
        </a:p>
      </dsp:txBody>
      <dsp:txXfrm>
        <a:off x="2815095" y="311624"/>
        <a:ext cx="2357840" cy="1178920"/>
      </dsp:txXfrm>
    </dsp:sp>
    <dsp:sp modelId="{ABDCC9A9-44DE-4749-B015-31DC05464654}">
      <dsp:nvSpPr>
        <dsp:cNvPr id="0" name=""/>
        <dsp:cNvSpPr/>
      </dsp:nvSpPr>
      <dsp:spPr>
        <a:xfrm>
          <a:off x="541" y="2061554"/>
          <a:ext cx="2357840" cy="11789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u="sng" kern="1200" dirty="0" smtClean="0">
              <a:solidFill>
                <a:schemeClr val="tx1"/>
              </a:solidFill>
            </a:rPr>
            <a:t>Oksidi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Jedinjenja nekog elementa sa kiseonikom</a:t>
          </a:r>
          <a:endParaRPr lang="en-US" sz="1900" kern="1200" dirty="0"/>
        </a:p>
      </dsp:txBody>
      <dsp:txXfrm>
        <a:off x="541" y="2061554"/>
        <a:ext cx="2357840" cy="1178920"/>
      </dsp:txXfrm>
    </dsp:sp>
    <dsp:sp modelId="{4578A61E-F4D1-4F8B-9E09-3FE56B3F6654}">
      <dsp:nvSpPr>
        <dsp:cNvPr id="0" name=""/>
        <dsp:cNvSpPr/>
      </dsp:nvSpPr>
      <dsp:spPr>
        <a:xfrm>
          <a:off x="2853527" y="2061554"/>
          <a:ext cx="2357840" cy="16740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u="sng" kern="1200" dirty="0" smtClean="0">
              <a:solidFill>
                <a:schemeClr val="tx1"/>
              </a:solidFill>
            </a:rPr>
            <a:t>Baze(hidroksidi)</a:t>
          </a:r>
          <a:endParaRPr lang="sr-Latn-RS" sz="1900" u="sng" kern="1200" dirty="0" smtClean="0">
            <a:solidFill>
              <a:schemeClr val="tx1"/>
            </a:solidFill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Vrsta jedinjenja karakteristična za </a:t>
          </a:r>
          <a:r>
            <a:rPr lang="sr-Latn-RS" sz="1900" kern="1200" dirty="0" smtClean="0"/>
            <a:t>metale</a:t>
          </a:r>
          <a:r>
            <a:rPr lang="sr-Latn-RS" sz="1900" kern="1200" dirty="0" smtClean="0"/>
            <a:t>, menjaju boju lakmus papira iz </a:t>
          </a:r>
          <a:r>
            <a:rPr lang="en-US" sz="1900" kern="1200" dirty="0" err="1" smtClean="0"/>
            <a:t>crvene</a:t>
          </a:r>
          <a:r>
            <a:rPr lang="sr-Latn-RS" sz="1900" kern="1200" dirty="0" smtClean="0"/>
            <a:t> </a:t>
          </a:r>
          <a:r>
            <a:rPr lang="sr-Latn-RS" sz="1900" kern="1200" dirty="0" smtClean="0"/>
            <a:t>u </a:t>
          </a:r>
          <a:r>
            <a:rPr lang="en-US" sz="1900" kern="1200" dirty="0" err="1" smtClean="0"/>
            <a:t>plavu</a:t>
          </a:r>
          <a:r>
            <a:rPr lang="sr-Latn-RS" sz="1900" kern="1200" dirty="0" smtClean="0"/>
            <a:t>u</a:t>
          </a:r>
          <a:endParaRPr lang="en-US" sz="1900" kern="1200" dirty="0"/>
        </a:p>
      </dsp:txBody>
      <dsp:txXfrm>
        <a:off x="2853527" y="2061554"/>
        <a:ext cx="2357840" cy="1674066"/>
      </dsp:txXfrm>
    </dsp:sp>
    <dsp:sp modelId="{1DD2BB10-5731-46F1-BED4-37EFB9B93B2C}">
      <dsp:nvSpPr>
        <dsp:cNvPr id="0" name=""/>
        <dsp:cNvSpPr/>
      </dsp:nvSpPr>
      <dsp:spPr>
        <a:xfrm>
          <a:off x="5706514" y="2061554"/>
          <a:ext cx="2357840" cy="11789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u="sng" kern="1200" dirty="0" smtClean="0">
              <a:solidFill>
                <a:schemeClr val="tx1"/>
              </a:solidFill>
            </a:rPr>
            <a:t>Soli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(o njima učimo kasnije)</a:t>
          </a:r>
          <a:endParaRPr lang="en-US" sz="1900" kern="1200" dirty="0"/>
        </a:p>
      </dsp:txBody>
      <dsp:txXfrm>
        <a:off x="5706514" y="2061554"/>
        <a:ext cx="2357840" cy="1178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03E2F-40F7-45A9-B83B-FB38745BE97C}">
      <dsp:nvSpPr>
        <dsp:cNvPr id="0" name=""/>
        <dsp:cNvSpPr/>
      </dsp:nvSpPr>
      <dsp:spPr>
        <a:xfrm>
          <a:off x="0" y="710336"/>
          <a:ext cx="623785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193A8C-E757-41AD-B72D-1886C15B9753}">
      <dsp:nvSpPr>
        <dsp:cNvPr id="0" name=""/>
        <dsp:cNvSpPr/>
      </dsp:nvSpPr>
      <dsp:spPr>
        <a:xfrm>
          <a:off x="311892" y="459416"/>
          <a:ext cx="436649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043" tIns="0" rIns="165043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>
              <a:latin typeface="Aharoni" pitchFamily="2" charset="-79"/>
              <a:cs typeface="Aharoni" pitchFamily="2" charset="-79"/>
            </a:rPr>
            <a:t>NATRIJUM-HIDROKSID:  NaOH </a:t>
          </a:r>
          <a:endParaRPr lang="en-US" sz="1700" kern="1200" dirty="0"/>
        </a:p>
      </dsp:txBody>
      <dsp:txXfrm>
        <a:off x="336390" y="483914"/>
        <a:ext cx="4317499" cy="452844"/>
      </dsp:txXfrm>
    </dsp:sp>
    <dsp:sp modelId="{3FE20123-C221-4EFB-BBC3-F0C56D0FD59F}">
      <dsp:nvSpPr>
        <dsp:cNvPr id="0" name=""/>
        <dsp:cNvSpPr/>
      </dsp:nvSpPr>
      <dsp:spPr>
        <a:xfrm>
          <a:off x="0" y="1481456"/>
          <a:ext cx="623785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9198E8-EC2F-4922-BAA7-D2EBABB51198}">
      <dsp:nvSpPr>
        <dsp:cNvPr id="0" name=""/>
        <dsp:cNvSpPr/>
      </dsp:nvSpPr>
      <dsp:spPr>
        <a:xfrm>
          <a:off x="297040" y="1203255"/>
          <a:ext cx="436649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043" tIns="0" rIns="165043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>
              <a:latin typeface="Aharoni" pitchFamily="2" charset="-79"/>
              <a:cs typeface="Aharoni" pitchFamily="2" charset="-79"/>
            </a:rPr>
            <a:t>MAGNEZIJUM-HIDROKSID: </a:t>
          </a:r>
          <a:r>
            <a:rPr lang="sr-Latn-RS" sz="1700" kern="1200" dirty="0" smtClean="0">
              <a:latin typeface="Arial Black" pitchFamily="34" charset="0"/>
              <a:cs typeface="Aharoni" pitchFamily="2" charset="-79"/>
            </a:rPr>
            <a:t>Mg(OH)</a:t>
          </a:r>
          <a:r>
            <a:rPr lang="sr-Latn-RS" sz="1700" kern="1200" baseline="-25000" dirty="0" smtClean="0">
              <a:latin typeface="Arial Black" pitchFamily="34" charset="0"/>
              <a:cs typeface="Aharoni" pitchFamily="2" charset="-79"/>
            </a:rPr>
            <a:t>2</a:t>
          </a:r>
          <a:endParaRPr lang="en-US" sz="1700" kern="1200" dirty="0"/>
        </a:p>
      </dsp:txBody>
      <dsp:txXfrm>
        <a:off x="321538" y="1227753"/>
        <a:ext cx="4317499" cy="452844"/>
      </dsp:txXfrm>
    </dsp:sp>
    <dsp:sp modelId="{410813A7-7DF0-4E32-A444-9054E99F4A01}">
      <dsp:nvSpPr>
        <dsp:cNvPr id="0" name=""/>
        <dsp:cNvSpPr/>
      </dsp:nvSpPr>
      <dsp:spPr>
        <a:xfrm>
          <a:off x="0" y="2252576"/>
          <a:ext cx="623785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AAF3BE-DB00-4E22-910B-895FB5226E53}">
      <dsp:nvSpPr>
        <dsp:cNvPr id="0" name=""/>
        <dsp:cNvSpPr/>
      </dsp:nvSpPr>
      <dsp:spPr>
        <a:xfrm>
          <a:off x="311892" y="2001655"/>
          <a:ext cx="436649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043" tIns="0" rIns="165043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>
              <a:latin typeface="Aharoni" pitchFamily="2" charset="-79"/>
              <a:cs typeface="Aharoni" pitchFamily="2" charset="-79"/>
            </a:rPr>
            <a:t>ALUMINIJUM-HIDROKSID: Al</a:t>
          </a:r>
          <a:r>
            <a:rPr lang="sr-Latn-RS" sz="1700" kern="1200" dirty="0" smtClean="0">
              <a:latin typeface="Britannic Bold" pitchFamily="34" charset="0"/>
              <a:cs typeface="Aharoni" pitchFamily="2" charset="-79"/>
            </a:rPr>
            <a:t>(</a:t>
          </a:r>
          <a:r>
            <a:rPr lang="sr-Latn-RS" sz="1700" kern="1200" dirty="0" smtClean="0">
              <a:latin typeface="Aharoni" pitchFamily="2" charset="-79"/>
              <a:cs typeface="Aharoni" pitchFamily="2" charset="-79"/>
            </a:rPr>
            <a:t>OH</a:t>
          </a:r>
          <a:r>
            <a:rPr lang="sr-Latn-RS" sz="1700" kern="1200" dirty="0" smtClean="0">
              <a:latin typeface="Britannic Bold" pitchFamily="34" charset="0"/>
              <a:cs typeface="Aharoni" pitchFamily="2" charset="-79"/>
            </a:rPr>
            <a:t>)</a:t>
          </a:r>
          <a:r>
            <a:rPr lang="sr-Latn-RS" sz="1700" kern="1200" baseline="-25000" dirty="0" smtClean="0">
              <a:latin typeface="Britannic Bold" pitchFamily="34" charset="0"/>
              <a:cs typeface="Aharoni" pitchFamily="2" charset="-79"/>
            </a:rPr>
            <a:t>3</a:t>
          </a:r>
          <a:endParaRPr lang="en-US" sz="1700" kern="1200" baseline="-25000" dirty="0"/>
        </a:p>
      </dsp:txBody>
      <dsp:txXfrm>
        <a:off x="336390" y="2026153"/>
        <a:ext cx="4317499" cy="452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EF59B5-260A-41D4-B7C8-AE07BD9453AC}">
      <dsp:nvSpPr>
        <dsp:cNvPr id="0" name=""/>
        <dsp:cNvSpPr/>
      </dsp:nvSpPr>
      <dsp:spPr>
        <a:xfrm>
          <a:off x="1833" y="0"/>
          <a:ext cx="3359377" cy="4064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5300" kern="1200" dirty="0" smtClean="0"/>
            <a:t>oksidi</a:t>
          </a:r>
          <a:endParaRPr lang="en-US" sz="5300" kern="1200" dirty="0"/>
        </a:p>
      </dsp:txBody>
      <dsp:txXfrm>
        <a:off x="1833" y="0"/>
        <a:ext cx="3359377" cy="1219200"/>
      </dsp:txXfrm>
    </dsp:sp>
    <dsp:sp modelId="{F0E24676-EA75-48E4-93BE-151DBF9F9378}">
      <dsp:nvSpPr>
        <dsp:cNvPr id="0" name=""/>
        <dsp:cNvSpPr/>
      </dsp:nvSpPr>
      <dsp:spPr>
        <a:xfrm>
          <a:off x="337771" y="1220390"/>
          <a:ext cx="2687501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u="sng" kern="1200" dirty="0" smtClean="0">
              <a:solidFill>
                <a:srgbClr val="FFFF00"/>
              </a:solidFill>
            </a:rPr>
            <a:t>Natrijum-oksid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kern="1200" dirty="0" smtClean="0"/>
            <a:t>4Na + O</a:t>
          </a:r>
          <a:r>
            <a:rPr lang="sr-Latn-RS" sz="2000" kern="1200" baseline="-25000" dirty="0" smtClean="0"/>
            <a:t>2</a:t>
          </a:r>
          <a:r>
            <a:rPr lang="sr-Latn-RS" sz="2000" kern="1200" baseline="0" dirty="0" smtClean="0"/>
            <a:t> </a:t>
          </a:r>
          <a:r>
            <a:rPr lang="sr-Latn-RS" sz="2000" kern="1200" baseline="0" dirty="0" smtClean="0">
              <a:latin typeface="Arial"/>
              <a:cs typeface="Arial"/>
            </a:rPr>
            <a:t>→2 Na</a:t>
          </a:r>
          <a:r>
            <a:rPr lang="sr-Latn-RS" sz="2000" kern="1200" baseline="-25000" dirty="0" smtClean="0">
              <a:latin typeface="Arial"/>
              <a:cs typeface="Arial"/>
            </a:rPr>
            <a:t>2</a:t>
          </a:r>
          <a:r>
            <a:rPr lang="sr-Latn-RS" sz="2000" kern="1200" baseline="0" dirty="0" smtClean="0">
              <a:latin typeface="Arial"/>
              <a:cs typeface="Arial"/>
            </a:rPr>
            <a:t>O</a:t>
          </a:r>
          <a:endParaRPr lang="en-US" sz="2000" kern="1200" dirty="0"/>
        </a:p>
      </dsp:txBody>
      <dsp:txXfrm>
        <a:off x="373660" y="1256279"/>
        <a:ext cx="2615723" cy="1153573"/>
      </dsp:txXfrm>
    </dsp:sp>
    <dsp:sp modelId="{AD4B4DFC-0919-41A4-B52A-D4F37F94B7E1}">
      <dsp:nvSpPr>
        <dsp:cNvPr id="0" name=""/>
        <dsp:cNvSpPr/>
      </dsp:nvSpPr>
      <dsp:spPr>
        <a:xfrm>
          <a:off x="337771" y="2634257"/>
          <a:ext cx="2687501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u="sng" kern="1200" dirty="0" smtClean="0">
              <a:solidFill>
                <a:srgbClr val="FFFF00"/>
              </a:solidFill>
            </a:rPr>
            <a:t>Kalcijum-oksid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/>
            <a:t>2Ca + O</a:t>
          </a:r>
          <a:r>
            <a:rPr lang="sr-Latn-RS" sz="2400" kern="1200" baseline="-25000" dirty="0" smtClean="0"/>
            <a:t>2</a:t>
          </a:r>
          <a:r>
            <a:rPr lang="sr-Latn-RS" sz="2400" kern="1200" baseline="0" dirty="0" smtClean="0"/>
            <a:t> </a:t>
          </a:r>
          <a:r>
            <a:rPr lang="sr-Latn-RS" sz="2400" kern="1200" baseline="0" dirty="0" smtClean="0">
              <a:latin typeface="Arial"/>
              <a:cs typeface="Arial"/>
            </a:rPr>
            <a:t>→2 CaO</a:t>
          </a:r>
          <a:endParaRPr lang="en-US" sz="2400" kern="1200" dirty="0"/>
        </a:p>
      </dsp:txBody>
      <dsp:txXfrm>
        <a:off x="373660" y="2670146"/>
        <a:ext cx="2615723" cy="1153573"/>
      </dsp:txXfrm>
    </dsp:sp>
    <dsp:sp modelId="{02718721-0767-45C3-A483-A43D2434374D}">
      <dsp:nvSpPr>
        <dsp:cNvPr id="0" name=""/>
        <dsp:cNvSpPr/>
      </dsp:nvSpPr>
      <dsp:spPr>
        <a:xfrm>
          <a:off x="3618364" y="0"/>
          <a:ext cx="3359377" cy="4064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5300" kern="1200" dirty="0" smtClean="0"/>
            <a:t>hidroksidi</a:t>
          </a:r>
          <a:endParaRPr lang="en-US" sz="5300" kern="1200" dirty="0"/>
        </a:p>
      </dsp:txBody>
      <dsp:txXfrm>
        <a:off x="3618364" y="0"/>
        <a:ext cx="3359377" cy="1219200"/>
      </dsp:txXfrm>
    </dsp:sp>
    <dsp:sp modelId="{B020177C-C02C-419C-B678-1AE8F8C609A0}">
      <dsp:nvSpPr>
        <dsp:cNvPr id="0" name=""/>
        <dsp:cNvSpPr/>
      </dsp:nvSpPr>
      <dsp:spPr>
        <a:xfrm>
          <a:off x="3600398" y="1008113"/>
          <a:ext cx="3369777" cy="1353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u="sng" kern="1200" dirty="0" smtClean="0">
              <a:solidFill>
                <a:srgbClr val="FFFF00"/>
              </a:solidFill>
            </a:rPr>
            <a:t>Natrijum-hidroksid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2Na + 2H</a:t>
          </a:r>
          <a:r>
            <a:rPr lang="sr-Latn-RS" sz="1800" kern="1200" baseline="-25000" dirty="0" smtClean="0"/>
            <a:t>2</a:t>
          </a:r>
          <a:r>
            <a:rPr lang="sr-Latn-RS" sz="1800" kern="1200" baseline="0" dirty="0" smtClean="0"/>
            <a:t>O </a:t>
          </a:r>
          <a:r>
            <a:rPr lang="sr-Latn-RS" sz="1800" kern="1200" baseline="0" dirty="0" smtClean="0">
              <a:latin typeface="Arial"/>
              <a:cs typeface="Arial"/>
            </a:rPr>
            <a:t>→2 NaOH + H</a:t>
          </a:r>
          <a:r>
            <a:rPr lang="sr-Latn-RS" sz="1800" kern="1200" baseline="-25000" dirty="0" smtClean="0">
              <a:latin typeface="Arial"/>
              <a:cs typeface="Arial"/>
            </a:rPr>
            <a:t>2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baseline="0" dirty="0" smtClean="0">
              <a:latin typeface="Arial"/>
              <a:cs typeface="Arial"/>
            </a:rPr>
            <a:t>Na</a:t>
          </a:r>
          <a:r>
            <a:rPr lang="sr-Latn-RS" sz="1800" kern="1200" baseline="-25000" dirty="0" smtClean="0">
              <a:latin typeface="Arial"/>
              <a:cs typeface="Arial"/>
            </a:rPr>
            <a:t>2</a:t>
          </a:r>
          <a:r>
            <a:rPr lang="sr-Latn-RS" sz="1800" kern="1200" baseline="0" dirty="0" smtClean="0">
              <a:latin typeface="Arial"/>
              <a:cs typeface="Arial"/>
            </a:rPr>
            <a:t>O + H</a:t>
          </a:r>
          <a:r>
            <a:rPr lang="sr-Latn-RS" sz="1800" kern="1200" baseline="-25000" dirty="0" smtClean="0">
              <a:latin typeface="Arial"/>
              <a:cs typeface="Arial"/>
            </a:rPr>
            <a:t>2</a:t>
          </a:r>
          <a:r>
            <a:rPr lang="sr-Latn-RS" sz="1800" kern="1200" baseline="0" dirty="0" smtClean="0">
              <a:latin typeface="Arial"/>
              <a:cs typeface="Arial"/>
            </a:rPr>
            <a:t>O →2 NaOH</a:t>
          </a:r>
          <a:endParaRPr lang="sr-Latn-RS" sz="1800" kern="1200" baseline="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3640035" y="1047750"/>
        <a:ext cx="3290503" cy="1274021"/>
      </dsp:txXfrm>
    </dsp:sp>
    <dsp:sp modelId="{A83F26AC-8386-436C-863A-E627A9857246}">
      <dsp:nvSpPr>
        <dsp:cNvPr id="0" name=""/>
        <dsp:cNvSpPr/>
      </dsp:nvSpPr>
      <dsp:spPr>
        <a:xfrm>
          <a:off x="3721154" y="2592288"/>
          <a:ext cx="3263621" cy="11157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u="sng" kern="1200" dirty="0" smtClean="0">
              <a:solidFill>
                <a:srgbClr val="FFFF00"/>
              </a:solidFill>
            </a:rPr>
            <a:t>Kalcijum-hidroksid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600" kern="1200" dirty="0" smtClean="0"/>
            <a:t>Ca + H</a:t>
          </a:r>
          <a:r>
            <a:rPr lang="sr-Latn-RS" sz="1600" kern="1200" baseline="-25000" dirty="0" smtClean="0"/>
            <a:t>2</a:t>
          </a:r>
          <a:r>
            <a:rPr lang="sr-Latn-RS" sz="1600" kern="1200" baseline="0" dirty="0" smtClean="0"/>
            <a:t>O </a:t>
          </a:r>
          <a:r>
            <a:rPr lang="sr-Latn-RS" sz="1600" kern="1200" baseline="0" dirty="0" smtClean="0">
              <a:latin typeface="Arial"/>
              <a:cs typeface="Arial"/>
            </a:rPr>
            <a:t>→ Ca(OH)</a:t>
          </a:r>
          <a:r>
            <a:rPr lang="sr-Latn-RS" sz="1600" kern="1200" baseline="-25000" dirty="0" smtClean="0">
              <a:latin typeface="Arial"/>
              <a:cs typeface="Arial"/>
            </a:rPr>
            <a:t>2</a:t>
          </a:r>
          <a:r>
            <a:rPr lang="sr-Latn-RS" sz="1600" kern="1200" baseline="0" dirty="0" smtClean="0">
              <a:latin typeface="Arial"/>
              <a:cs typeface="Arial"/>
            </a:rPr>
            <a:t> + H</a:t>
          </a:r>
          <a:r>
            <a:rPr lang="sr-Latn-RS" sz="1600" kern="1200" baseline="-25000" dirty="0" smtClean="0">
              <a:latin typeface="Arial"/>
              <a:cs typeface="Arial"/>
            </a:rPr>
            <a:t>2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baseline="0" dirty="0" smtClean="0"/>
            <a:t>CaO + H</a:t>
          </a:r>
          <a:r>
            <a:rPr lang="sr-Latn-RS" sz="1800" kern="1200" baseline="-25000" dirty="0" smtClean="0"/>
            <a:t>2</a:t>
          </a:r>
          <a:r>
            <a:rPr lang="sr-Latn-RS" sz="1800" kern="1200" baseline="0" dirty="0" smtClean="0"/>
            <a:t>O </a:t>
          </a:r>
          <a:r>
            <a:rPr lang="sr-Latn-RS" sz="1800" kern="1200" baseline="0" dirty="0" smtClean="0">
              <a:latin typeface="Arial"/>
              <a:cs typeface="Arial"/>
            </a:rPr>
            <a:t>→ Ca(OH)</a:t>
          </a:r>
          <a:r>
            <a:rPr lang="sr-Latn-RS" sz="1800" kern="1200" baseline="-25000" dirty="0" smtClean="0">
              <a:latin typeface="Arial"/>
              <a:cs typeface="Arial"/>
            </a:rPr>
            <a:t>2</a:t>
          </a:r>
          <a:endParaRPr lang="en-US" sz="1800" kern="1200" baseline="0" dirty="0"/>
        </a:p>
      </dsp:txBody>
      <dsp:txXfrm>
        <a:off x="3753832" y="2624966"/>
        <a:ext cx="3198265" cy="10503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B959C1-2487-4274-9CCC-36AFC6BC0C67}">
      <dsp:nvSpPr>
        <dsp:cNvPr id="0" name=""/>
        <dsp:cNvSpPr/>
      </dsp:nvSpPr>
      <dsp:spPr>
        <a:xfrm>
          <a:off x="0" y="0"/>
          <a:ext cx="8568952" cy="223584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FEAEDF-6BDB-4D9E-9965-F494EA1A3D0B}">
      <dsp:nvSpPr>
        <dsp:cNvPr id="0" name=""/>
        <dsp:cNvSpPr/>
      </dsp:nvSpPr>
      <dsp:spPr>
        <a:xfrm>
          <a:off x="257068" y="298113"/>
          <a:ext cx="2517129" cy="16396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7BDE44-FD2D-4560-9503-3F3FB0695F97}">
      <dsp:nvSpPr>
        <dsp:cNvPr id="0" name=""/>
        <dsp:cNvSpPr/>
      </dsp:nvSpPr>
      <dsp:spPr>
        <a:xfrm rot="10800000">
          <a:off x="257068" y="2235848"/>
          <a:ext cx="2517129" cy="273270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altLang="en-US" sz="1400" kern="1200" dirty="0" smtClean="0">
              <a:solidFill>
                <a:schemeClr val="bg1"/>
              </a:solidFill>
            </a:rPr>
            <a:t>Bakar se upotrebljava za izradu krovova. Bakarni krovovi crvene boje vremenom postaju crni od bakar(II) oksida, a zatim zeleni od složenog jedinjenja dvovalentnog bakra.</a:t>
          </a:r>
          <a:br>
            <a:rPr lang="sr-Latn-CS" altLang="en-US" sz="1400" kern="1200" dirty="0" smtClean="0">
              <a:solidFill>
                <a:schemeClr val="bg1"/>
              </a:solidFill>
            </a:rPr>
          </a:br>
          <a:r>
            <a:rPr lang="sr-Latn-CS" altLang="en-US" sz="1400" kern="1200" dirty="0" smtClean="0">
              <a:solidFill>
                <a:schemeClr val="bg1"/>
              </a:solidFill>
            </a:rPr>
            <a:t/>
          </a:r>
          <a:br>
            <a:rPr lang="sr-Latn-CS" altLang="en-US" sz="1400" kern="1200" dirty="0" smtClean="0">
              <a:solidFill>
                <a:schemeClr val="bg1"/>
              </a:solidFill>
            </a:rPr>
          </a:br>
          <a:r>
            <a:rPr lang="sr-Latn-CS" altLang="en-US" sz="1400" kern="1200" dirty="0" smtClean="0">
              <a:solidFill>
                <a:schemeClr val="bg1"/>
              </a:solidFill>
            </a:rPr>
            <a:t>Ima veliku primenu u izradi električnih vodova za pravjenje grejača,kotlova i posuđa</a:t>
          </a:r>
          <a:endParaRPr lang="en-US" sz="1400" kern="1200" dirty="0">
            <a:solidFill>
              <a:schemeClr val="bg1"/>
            </a:solidFill>
          </a:endParaRPr>
        </a:p>
      </dsp:txBody>
      <dsp:txXfrm rot="10800000">
        <a:off x="334478" y="2235848"/>
        <a:ext cx="2362309" cy="2655293"/>
      </dsp:txXfrm>
    </dsp:sp>
    <dsp:sp modelId="{7B7C7DB7-7E3A-488F-93F9-1B508070FB2D}">
      <dsp:nvSpPr>
        <dsp:cNvPr id="0" name=""/>
        <dsp:cNvSpPr/>
      </dsp:nvSpPr>
      <dsp:spPr>
        <a:xfrm>
          <a:off x="3025911" y="298113"/>
          <a:ext cx="2517129" cy="16396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072AEF-7F2B-46A2-BF43-14D600BD2273}">
      <dsp:nvSpPr>
        <dsp:cNvPr id="0" name=""/>
        <dsp:cNvSpPr/>
      </dsp:nvSpPr>
      <dsp:spPr>
        <a:xfrm rot="10800000">
          <a:off x="3025911" y="2235848"/>
          <a:ext cx="2517129" cy="273270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kern="1200" dirty="0" err="1" smtClean="0">
              <a:solidFill>
                <a:schemeClr val="bg1"/>
              </a:solidFill>
            </a:rPr>
            <a:t>Zbog</a:t>
          </a:r>
          <a:r>
            <a:rPr lang="en-US" altLang="en-US" sz="1400" kern="1200" dirty="0" smtClean="0">
              <a:solidFill>
                <a:schemeClr val="bg1"/>
              </a:solidFill>
            </a:rPr>
            <a:t> male </a:t>
          </a:r>
          <a:r>
            <a:rPr lang="en-US" altLang="en-US" sz="1400" kern="1200" dirty="0" err="1" smtClean="0">
              <a:solidFill>
                <a:schemeClr val="bg1"/>
              </a:solidFill>
            </a:rPr>
            <a:t>gustine</a:t>
          </a:r>
          <a:r>
            <a:rPr lang="en-US" altLang="en-US" sz="1400" kern="1200" dirty="0" smtClean="0">
              <a:solidFill>
                <a:schemeClr val="bg1"/>
              </a:solidFill>
            </a:rPr>
            <a:t> </a:t>
          </a:r>
          <a:r>
            <a:rPr lang="en-US" altLang="en-US" sz="1400" kern="1200" dirty="0" err="1" smtClean="0">
              <a:solidFill>
                <a:schemeClr val="bg1"/>
              </a:solidFill>
            </a:rPr>
            <a:t>aluminijum</a:t>
          </a:r>
          <a:r>
            <a:rPr lang="en-US" altLang="en-US" sz="1400" kern="1200" dirty="0" smtClean="0">
              <a:solidFill>
                <a:schemeClr val="bg1"/>
              </a:solidFill>
            </a:rPr>
            <a:t> je </a:t>
          </a:r>
          <a:r>
            <a:rPr lang="en-US" altLang="en-US" sz="1400" kern="1200" dirty="0" err="1" smtClean="0">
              <a:solidFill>
                <a:schemeClr val="bg1"/>
              </a:solidFill>
            </a:rPr>
            <a:t>na</a:t>
          </a:r>
          <a:r>
            <a:rPr lang="sr-Latn-CS" altLang="en-US" sz="1400" kern="1200" dirty="0" smtClean="0">
              <a:solidFill>
                <a:schemeClr val="bg1"/>
              </a:solidFill>
            </a:rPr>
            <a:t>šao primenu u industriji aviona ,za proizvodnju bicikala. </a:t>
          </a:r>
          <a:r>
            <a:rPr lang="sr-Latn-CS" altLang="en-US" sz="1400" kern="1200" dirty="0" smtClean="0"/>
            <a:t>Kao dobar provodnik toplote,aluminijum se koristi za izradu posuđa, a kao dobar izolator koristi se za proizvodnju aluminijumske foilije koja služi za pakovanje hrane.</a:t>
          </a:r>
          <a:r>
            <a:rPr lang="sr-Latn-CS" altLang="en-US" sz="1400" kern="1200" dirty="0" smtClean="0">
              <a:solidFill>
                <a:schemeClr val="bg1"/>
              </a:solidFill>
            </a:rPr>
            <a:t>merdevina i.</a:t>
          </a:r>
          <a:endParaRPr lang="en-US" sz="1400" kern="1200" dirty="0"/>
        </a:p>
      </dsp:txBody>
      <dsp:txXfrm rot="10800000">
        <a:off x="3103321" y="2235848"/>
        <a:ext cx="2362309" cy="2655293"/>
      </dsp:txXfrm>
    </dsp:sp>
    <dsp:sp modelId="{B7E5AF80-AC3D-44DA-8453-7CA1D4D1C02D}">
      <dsp:nvSpPr>
        <dsp:cNvPr id="0" name=""/>
        <dsp:cNvSpPr/>
      </dsp:nvSpPr>
      <dsp:spPr>
        <a:xfrm>
          <a:off x="5794753" y="298113"/>
          <a:ext cx="2517129" cy="16396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69F1C0-27D1-4715-97DB-B3E35D11929A}">
      <dsp:nvSpPr>
        <dsp:cNvPr id="0" name=""/>
        <dsp:cNvSpPr/>
      </dsp:nvSpPr>
      <dsp:spPr>
        <a:xfrm rot="10800000">
          <a:off x="5794753" y="2235848"/>
          <a:ext cx="2517129" cy="273270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 smtClean="0"/>
            <a:t>Fe se u čistom obliku ne koristi zbog svoje krtosti.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 smtClean="0"/>
            <a:t>Za izradu alata,metalnih konstrukcija,mostova,šina...koristi se čelik</a:t>
          </a:r>
          <a:r>
            <a:rPr lang="sr-Latn-RS" sz="1100" kern="1200" dirty="0" smtClean="0"/>
            <a:t>.</a:t>
          </a:r>
          <a:endParaRPr lang="en-US" sz="1100" kern="1200" dirty="0"/>
        </a:p>
      </dsp:txBody>
      <dsp:txXfrm rot="10800000">
        <a:off x="5872163" y="2235848"/>
        <a:ext cx="2362309" cy="26552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5ECD5-F094-4286-8DE9-2B0DC4F58E70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58D94-9A5F-4C4C-8DA7-91E5D8EC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636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r-Latn-C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r-Latn-C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A0A49A1-F0D7-4F3C-815F-C6E7A168776B}" type="slidenum">
              <a:rPr lang="sr-Latn-CS" altLang="en-US">
                <a:solidFill>
                  <a:srgbClr val="000000"/>
                </a:solidFill>
              </a:rPr>
              <a:pPr/>
              <a:t>‹#›</a:t>
            </a:fld>
            <a:endParaRPr lang="sr-Latn-C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22468"/>
      </p:ext>
    </p:extLst>
  </p:cSld>
  <p:clrMapOvr>
    <a:masterClrMapping/>
  </p:clrMapOvr>
  <p:transition spd="slow" advClick="0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r-Latn-C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r-Latn-C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5693D65-8579-4FEB-A6C8-A4E2056C4F4B}" type="slidenum">
              <a:rPr lang="sr-Latn-CS" altLang="en-US">
                <a:solidFill>
                  <a:srgbClr val="000000"/>
                </a:solidFill>
              </a:rPr>
              <a:pPr/>
              <a:t>‹#›</a:t>
            </a:fld>
            <a:endParaRPr lang="sr-Latn-C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621626"/>
      </p:ext>
    </p:extLst>
  </p:cSld>
  <p:clrMapOvr>
    <a:masterClrMapping/>
  </p:clrMapOvr>
  <p:transition spd="slow" advClick="0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88282EE-79FC-408A-98A5-D5FA4D2A2AC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75A872-AD5A-40A2-ADD4-0E1C45026E3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46" r:id="rId12"/>
    <p:sldLayoutId id="2147483847" r:id="rId13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365833">
            <a:off x="-57360" y="2640642"/>
            <a:ext cx="4592756" cy="893961"/>
          </a:xfrm>
        </p:spPr>
        <p:txBody>
          <a:bodyPr/>
          <a:lstStyle/>
          <a:p>
            <a:pPr marL="182880" indent="0">
              <a:buNone/>
            </a:pPr>
            <a:r>
              <a:rPr lang="sr-Latn-RS" sz="8800" dirty="0" smtClean="0"/>
              <a:t>METALI</a:t>
            </a:r>
            <a:endParaRPr lang="en-US" sz="8800" dirty="0"/>
          </a:p>
        </p:txBody>
      </p:sp>
      <p:pic>
        <p:nvPicPr>
          <p:cNvPr id="2050" name="Picture 2" descr="C:\Users\Guest\Desktop\HEMIJ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31704"/>
            <a:ext cx="4644008" cy="260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uest\Desktop\periodni-susta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979773" cy="352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029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5148064" y="3212976"/>
            <a:ext cx="2448272" cy="2520280"/>
          </a:xfrm>
        </p:spPr>
        <p:txBody>
          <a:bodyPr/>
          <a:lstStyle/>
          <a:p>
            <a:pPr marL="0" indent="0" algn="l">
              <a:buNone/>
            </a:pP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476672"/>
            <a:ext cx="7122622" cy="792088"/>
          </a:xfrm>
        </p:spPr>
        <p:txBody>
          <a:bodyPr>
            <a:noAutofit/>
          </a:bodyPr>
          <a:lstStyle/>
          <a:p>
            <a:pPr algn="l"/>
            <a:r>
              <a:rPr lang="sr-Latn-RS" sz="3600" u="sng" dirty="0" smtClean="0"/>
              <a:t>Primeri reakcija za dobijanje oksida i hidroksida 1. i 2. grupe:</a:t>
            </a:r>
            <a:endParaRPr lang="en-US" sz="3600" u="sng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97247866"/>
              </p:ext>
            </p:extLst>
          </p:nvPr>
        </p:nvGraphicFramePr>
        <p:xfrm>
          <a:off x="1043608" y="2276872"/>
          <a:ext cx="69847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5019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4330"/>
            <a:ext cx="8456727" cy="1143000"/>
          </a:xfrm>
        </p:spPr>
        <p:txBody>
          <a:bodyPr/>
          <a:lstStyle/>
          <a:p>
            <a:pPr algn="l"/>
            <a:r>
              <a:rPr lang="sr-Latn-RS" u="sng" dirty="0" smtClean="0"/>
              <a:t>KALCIJUM </a:t>
            </a:r>
            <a:r>
              <a:rPr lang="sr-Latn-RS" u="sng" dirty="0" smtClean="0"/>
              <a:t>(Ca)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9036496" cy="6912768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sr-Latn-RS" i="1" u="sng" dirty="0" smtClean="0">
                <a:solidFill>
                  <a:srgbClr val="FF0000"/>
                </a:solidFill>
              </a:rPr>
              <a:t>*NALAŽENJE </a:t>
            </a:r>
            <a:r>
              <a:rPr lang="sr-Latn-RS" i="1" u="sng" dirty="0" smtClean="0">
                <a:solidFill>
                  <a:srgbClr val="FF0000"/>
                </a:solidFill>
              </a:rPr>
              <a:t>U PRIRODI : </a:t>
            </a:r>
            <a:r>
              <a:rPr lang="sr-Latn-RS" dirty="0" smtClean="0"/>
              <a:t>1. SLOBODAN:NE</a:t>
            </a:r>
          </a:p>
          <a:p>
            <a:pPr marL="4572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                                    </a:t>
            </a:r>
            <a:r>
              <a:rPr lang="sr-Latn-RS" dirty="0"/>
              <a:t>2.U </a:t>
            </a:r>
            <a:r>
              <a:rPr lang="sr-Latn-RS" dirty="0" smtClean="0"/>
              <a:t>JEDINJENJIMA:DA </a:t>
            </a:r>
          </a:p>
          <a:p>
            <a:pPr marL="45720" indent="0">
              <a:buNone/>
            </a:pPr>
            <a:r>
              <a:rPr lang="sr-Latn-RS" i="1" u="sng" dirty="0" smtClean="0">
                <a:solidFill>
                  <a:srgbClr val="FF0000"/>
                </a:solidFill>
              </a:rPr>
              <a:t>*FIZIČKE OSOBINE: </a:t>
            </a:r>
            <a:r>
              <a:rPr lang="sr-Latn-RS" dirty="0" smtClean="0"/>
              <a:t>1. Ag. stanje:čvrsto </a:t>
            </a:r>
          </a:p>
          <a:p>
            <a:pPr marL="4572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                          2.boja: sivosrebrnasta</a:t>
            </a:r>
          </a:p>
          <a:p>
            <a:pPr marL="4572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                          3.miris: nema</a:t>
            </a:r>
          </a:p>
          <a:p>
            <a:pPr marL="4572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                          4.provodljivost struje:da</a:t>
            </a:r>
          </a:p>
          <a:p>
            <a:pPr marL="4572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                          5.tvrdoća: jako je mek(može se seći nožem)</a:t>
            </a:r>
          </a:p>
          <a:p>
            <a:pPr marL="45720" indent="0">
              <a:buNone/>
            </a:pPr>
            <a:r>
              <a:rPr lang="sr-Latn-RS" i="1" u="sng" dirty="0" smtClean="0">
                <a:solidFill>
                  <a:srgbClr val="FF0000"/>
                </a:solidFill>
              </a:rPr>
              <a:t>*HEMIJSKE OSOBINE :</a:t>
            </a:r>
            <a:r>
              <a:rPr lang="sr-Latn-RS" dirty="0" smtClean="0"/>
              <a:t>Ca je veoma reaktivan prema vodi i kiseoniku i mora se čuvati ispod tečnosti koja se ne meša sa vodom npr. u  petroleumu (na isti način se čuvaju  i svi alkalni metali kao i  Sr i Ba). Ca ima stalnu valencu (II).</a:t>
            </a:r>
          </a:p>
          <a:p>
            <a:pPr marL="45720" indent="0">
              <a:buNone/>
            </a:pPr>
            <a:r>
              <a:rPr lang="sr-Latn-RS" i="1" u="sng" dirty="0" smtClean="0">
                <a:solidFill>
                  <a:srgbClr val="FF0000"/>
                </a:solidFill>
              </a:rPr>
              <a:t>*JEDINJENJA: </a:t>
            </a:r>
          </a:p>
          <a:p>
            <a:pPr marL="4572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KALCIJUM-OKSID :</a:t>
            </a:r>
            <a:r>
              <a:rPr lang="sr-Latn-RS" dirty="0" smtClean="0"/>
              <a:t>  </a:t>
            </a:r>
            <a:r>
              <a:rPr lang="sr-Latn-RS" dirty="0" smtClean="0"/>
              <a:t>2Ca+O</a:t>
            </a:r>
            <a:r>
              <a:rPr lang="sr-Latn-RS" sz="1400" dirty="0" smtClean="0"/>
              <a:t>2 </a:t>
            </a:r>
            <a:r>
              <a:rPr lang="sr-Latn-RS" sz="1500" dirty="0" smtClean="0"/>
              <a:t>         </a:t>
            </a:r>
            <a:r>
              <a:rPr lang="sr-Latn-RS" dirty="0" smtClean="0"/>
              <a:t>2CaO</a:t>
            </a:r>
          </a:p>
          <a:p>
            <a:pPr marL="4572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KALCIJUM-HIDROKSID</a:t>
            </a:r>
            <a:r>
              <a:rPr lang="sr-Latn-RS" dirty="0" smtClean="0"/>
              <a:t>   </a:t>
            </a:r>
            <a:r>
              <a:rPr lang="sr-Latn-RS" dirty="0" smtClean="0"/>
              <a:t>Ca+2H</a:t>
            </a:r>
            <a:r>
              <a:rPr lang="sr-Latn-RS" sz="1400" dirty="0" smtClean="0"/>
              <a:t>2</a:t>
            </a:r>
            <a:r>
              <a:rPr lang="sr-Latn-RS" dirty="0" smtClean="0"/>
              <a:t>O      Ca(OH)</a:t>
            </a:r>
            <a:r>
              <a:rPr lang="sr-Latn-RS" sz="1400" dirty="0" smtClean="0"/>
              <a:t>2</a:t>
            </a:r>
            <a:r>
              <a:rPr lang="sr-Latn-RS" sz="1500" dirty="0" smtClean="0"/>
              <a:t> </a:t>
            </a:r>
            <a:r>
              <a:rPr lang="sr-Latn-RS" dirty="0" smtClean="0"/>
              <a:t>+H</a:t>
            </a:r>
            <a:r>
              <a:rPr lang="sr-Latn-RS" sz="1400" dirty="0" smtClean="0"/>
              <a:t>2</a:t>
            </a:r>
            <a:r>
              <a:rPr lang="sr-Latn-RS" sz="1500" dirty="0" smtClean="0"/>
              <a:t>   ;     </a:t>
            </a:r>
            <a:r>
              <a:rPr lang="sr-Latn-RS" sz="2000" dirty="0" smtClean="0"/>
              <a:t>CaO+H</a:t>
            </a:r>
            <a:r>
              <a:rPr lang="sr-Latn-RS" sz="1400" dirty="0" smtClean="0"/>
              <a:t>2</a:t>
            </a:r>
            <a:r>
              <a:rPr lang="sr-Latn-RS" sz="2000" dirty="0" smtClean="0"/>
              <a:t>O       Ca(OH)</a:t>
            </a:r>
            <a:r>
              <a:rPr lang="sr-Latn-RS" sz="1400" dirty="0" smtClean="0"/>
              <a:t>2</a:t>
            </a:r>
          </a:p>
          <a:p>
            <a:pPr marL="4572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KALCIJUM KARBONAT  </a:t>
            </a:r>
            <a:r>
              <a:rPr lang="sr-Latn-RS" sz="2000" dirty="0" smtClean="0"/>
              <a:t>(CaCO</a:t>
            </a:r>
            <a:r>
              <a:rPr lang="sr-Latn-RS" sz="1400" dirty="0" smtClean="0"/>
              <a:t>3 </a:t>
            </a:r>
            <a:r>
              <a:rPr lang="sr-Latn-RS" sz="2000" dirty="0" smtClean="0"/>
              <a:t>)  ; </a:t>
            </a:r>
            <a:r>
              <a:rPr lang="sr-Latn-RS" sz="2000" dirty="0" smtClean="0"/>
              <a:t>  Ca(OH)</a:t>
            </a:r>
            <a:r>
              <a:rPr lang="sr-Latn-RS" sz="1400" dirty="0" smtClean="0"/>
              <a:t>2</a:t>
            </a:r>
            <a:r>
              <a:rPr lang="sr-Latn-RS" sz="2000" dirty="0" smtClean="0"/>
              <a:t>+ CO</a:t>
            </a:r>
            <a:r>
              <a:rPr lang="sr-Latn-RS" sz="1400" dirty="0" smtClean="0"/>
              <a:t>2        </a:t>
            </a:r>
            <a:r>
              <a:rPr lang="sr-Latn-RS" sz="2000" dirty="0" smtClean="0"/>
              <a:t> CaCO</a:t>
            </a:r>
            <a:r>
              <a:rPr lang="sr-Latn-RS" sz="1400" dirty="0" smtClean="0"/>
              <a:t>3</a:t>
            </a:r>
            <a:r>
              <a:rPr lang="sr-Latn-RS" sz="2000" dirty="0" smtClean="0"/>
              <a:t>+H</a:t>
            </a:r>
            <a:r>
              <a:rPr lang="sr-Latn-RS" sz="1400" dirty="0" smtClean="0"/>
              <a:t>2</a:t>
            </a:r>
            <a:r>
              <a:rPr lang="sr-Latn-RS" sz="2000" dirty="0" smtClean="0"/>
              <a:t>O</a:t>
            </a:r>
          </a:p>
          <a:p>
            <a:pPr marL="4572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GIPS</a:t>
            </a:r>
            <a:r>
              <a:rPr lang="sr-Latn-RS" dirty="0" smtClean="0">
                <a:solidFill>
                  <a:srgbClr val="92D050"/>
                </a:solidFill>
              </a:rPr>
              <a:t> </a:t>
            </a:r>
            <a:r>
              <a:rPr lang="sr-Latn-RS" dirty="0" smtClean="0"/>
              <a:t>(CaSO</a:t>
            </a:r>
            <a:r>
              <a:rPr lang="sr-Latn-RS" sz="1500" dirty="0" smtClean="0"/>
              <a:t>4 * </a:t>
            </a:r>
            <a:r>
              <a:rPr lang="sr-Latn-RS" dirty="0" smtClean="0"/>
              <a:t>2H</a:t>
            </a:r>
            <a:r>
              <a:rPr lang="sr-Latn-RS" sz="1500" dirty="0" smtClean="0"/>
              <a:t>2</a:t>
            </a:r>
            <a:r>
              <a:rPr lang="sr-Latn-RS" dirty="0" smtClean="0"/>
              <a:t>O)</a:t>
            </a:r>
          </a:p>
          <a:p>
            <a:pPr marL="45720" indent="0">
              <a:buNone/>
            </a:pPr>
            <a:r>
              <a:rPr lang="sr-Latn-RS" sz="2100" dirty="0" smtClean="0"/>
              <a:t>*</a:t>
            </a:r>
            <a:r>
              <a:rPr lang="sr-Latn-RS" sz="2100" dirty="0" smtClean="0"/>
              <a:t>JEDNAČINA  REAKCIJE RAZLAGANJA  KALCIJUM-KARBONATA:  </a:t>
            </a:r>
            <a:r>
              <a:rPr lang="sr-Latn-RS" sz="2300" dirty="0" smtClean="0"/>
              <a:t>CaCO</a:t>
            </a:r>
            <a:r>
              <a:rPr lang="sr-Latn-RS" sz="1700" dirty="0" smtClean="0"/>
              <a:t>3 </a:t>
            </a:r>
            <a:r>
              <a:rPr lang="sr-Latn-RS" sz="1500" dirty="0" smtClean="0"/>
              <a:t>           </a:t>
            </a:r>
            <a:r>
              <a:rPr lang="sr-Latn-RS" sz="2300" dirty="0" smtClean="0"/>
              <a:t>CaO+ CO</a:t>
            </a:r>
            <a:r>
              <a:rPr lang="sr-Latn-RS" sz="1700" dirty="0" smtClean="0"/>
              <a:t>2</a:t>
            </a:r>
          </a:p>
          <a:p>
            <a:pPr marL="45720" indent="0">
              <a:buNone/>
            </a:pPr>
            <a:r>
              <a:rPr lang="sr-Latn-RS" sz="2100" dirty="0" smtClean="0"/>
              <a:t>*DOBIJANJE Ca :ČIST Ca KAO I OSTALI  ALKALNI I ZEMNOALKALNI METALI, MOŽE SE DOBITI ELEKTROLIZOM IZ NJEGOVIH JEDINJENJA</a:t>
            </a:r>
          </a:p>
          <a:p>
            <a:pPr marL="45720" indent="0">
              <a:buNone/>
            </a:pPr>
            <a:r>
              <a:rPr lang="sr-Latn-RS" sz="2100" dirty="0" smtClean="0"/>
              <a:t>*POSEDUJE 6 STABILNIH IZOTOPA</a:t>
            </a:r>
          </a:p>
          <a:p>
            <a:pPr marL="45720" indent="0">
              <a:buNone/>
            </a:pPr>
            <a:endParaRPr lang="sr-Latn-RS" sz="2000" dirty="0" smtClean="0"/>
          </a:p>
          <a:p>
            <a:pPr marL="45720" indent="0">
              <a:buNone/>
            </a:pPr>
            <a:endParaRPr lang="sr-Latn-RS" sz="1500" dirty="0" smtClean="0"/>
          </a:p>
          <a:p>
            <a:pPr marL="45720" indent="0">
              <a:buNone/>
            </a:pPr>
            <a:endParaRPr lang="sr-Latn-RS" dirty="0"/>
          </a:p>
          <a:p>
            <a:pPr marL="45720" indent="0">
              <a:buNone/>
            </a:pPr>
            <a:endParaRPr lang="sr-Latn-RS" dirty="0" smtClean="0"/>
          </a:p>
          <a:p>
            <a:pPr marL="45720" indent="0">
              <a:buNone/>
            </a:pPr>
            <a:r>
              <a:rPr lang="sr-Latn-RS" dirty="0" smtClean="0"/>
              <a:t>                                       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578140" y="5493585"/>
            <a:ext cx="21602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6137511" y="4581128"/>
            <a:ext cx="21602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2808213" y="4293096"/>
            <a:ext cx="21602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648736" y="4918119"/>
            <a:ext cx="21602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3347864" y="4581128"/>
            <a:ext cx="21602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Guest\Desktop\calcium-form-periodic-table-elemen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04" y="1005428"/>
            <a:ext cx="138393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ILOSEVIC\Pictures\images (1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142" y="1006543"/>
            <a:ext cx="2481386" cy="163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49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1" y="0"/>
            <a:ext cx="8892480" cy="1143000"/>
          </a:xfrm>
        </p:spPr>
        <p:txBody>
          <a:bodyPr/>
          <a:lstStyle/>
          <a:p>
            <a:pPr algn="l"/>
            <a:r>
              <a:rPr lang="sr-Latn-RS" u="sng" dirty="0" smtClean="0"/>
              <a:t>PRIMENA Ca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5823800" cy="2592288"/>
          </a:xfrm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Char char="•"/>
            </a:pPr>
            <a:r>
              <a:rPr lang="sr-Latn-RS" dirty="0" smtClean="0"/>
              <a:t>CaO( negašeni ili živi kreč)-proizvodnja papira i stakla</a:t>
            </a:r>
          </a:p>
          <a:p>
            <a:pPr>
              <a:buFont typeface="Arial" charset="0"/>
              <a:buChar char="•"/>
            </a:pPr>
            <a:r>
              <a:rPr lang="sr-Latn-RS" dirty="0" smtClean="0"/>
              <a:t>Ca(OH)</a:t>
            </a:r>
            <a:r>
              <a:rPr lang="sr-Latn-RS" sz="1300" dirty="0" smtClean="0"/>
              <a:t>2 </a:t>
            </a:r>
            <a:r>
              <a:rPr lang="sr-Latn-RS" dirty="0" smtClean="0"/>
              <a:t>(gašeni ili neživi kreč)- krečenje,pravljenje maltera,dezinfekciono sredstvo, krečna voda</a:t>
            </a:r>
          </a:p>
          <a:p>
            <a:pPr>
              <a:buFont typeface="Arial" charset="0"/>
              <a:buChar char="•"/>
            </a:pPr>
            <a:r>
              <a:rPr lang="sr-Latn-RS" dirty="0" smtClean="0"/>
              <a:t>Elementarni Ca se mnogo manje koristi od njegovih jedinjenja. Ulazi u sastav kostiju</a:t>
            </a:r>
          </a:p>
          <a:p>
            <a:pPr>
              <a:buFont typeface="Arial" charset="0"/>
              <a:buChar char="•"/>
            </a:pPr>
            <a:r>
              <a:rPr lang="sr-Latn-RS" dirty="0" smtClean="0"/>
              <a:t>CaCO</a:t>
            </a:r>
            <a:r>
              <a:rPr lang="sr-Latn-RS" sz="1300" dirty="0" smtClean="0"/>
              <a:t>3</a:t>
            </a:r>
            <a:r>
              <a:rPr lang="sr-Latn-RS" dirty="0" smtClean="0"/>
              <a:t>- gradjevinski materijal</a:t>
            </a:r>
          </a:p>
          <a:p>
            <a:pPr>
              <a:buFont typeface="Arial" charset="0"/>
              <a:buChar char="•"/>
            </a:pPr>
            <a:r>
              <a:rPr lang="sr-Latn-RS" dirty="0" smtClean="0"/>
              <a:t>CaSO</a:t>
            </a:r>
            <a:r>
              <a:rPr lang="sr-Latn-RS" sz="1300" dirty="0" smtClean="0"/>
              <a:t>4</a:t>
            </a:r>
            <a:r>
              <a:rPr lang="sr-Latn-RS" dirty="0" smtClean="0"/>
              <a:t>* 2H</a:t>
            </a:r>
            <a:r>
              <a:rPr lang="sr-Latn-RS" sz="1300" dirty="0" smtClean="0"/>
              <a:t>2</a:t>
            </a:r>
            <a:r>
              <a:rPr lang="sr-Latn-RS" dirty="0" smtClean="0"/>
              <a:t>O-gradjevinarstvo,vajarstvo,medicina,stomatologija</a:t>
            </a:r>
          </a:p>
          <a:p>
            <a:pPr>
              <a:buFont typeface="Arial" charset="0"/>
              <a:buChar char="•"/>
            </a:pPr>
            <a:endParaRPr lang="sr-Latn-RS" dirty="0" smtClean="0"/>
          </a:p>
        </p:txBody>
      </p:sp>
      <p:pic>
        <p:nvPicPr>
          <p:cNvPr id="2050" name="Picture 2" descr="C:\Users\Guest\Desktop\Calci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24744"/>
            <a:ext cx="2879948" cy="190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uest\Desktop\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2123"/>
            <a:ext cx="5112568" cy="265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Guest\Desktop\kalciju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75301"/>
            <a:ext cx="2985120" cy="282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54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960440" cy="3017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923928" cy="294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60" y="328498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808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0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15888"/>
            <a:ext cx="188595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CS" altLang="en-US" sz="3200" dirty="0"/>
              <a:t>     </a:t>
            </a:r>
            <a:r>
              <a:rPr lang="sr-Latn-CS" altLang="en-US" sz="3200" b="1" u="sng" dirty="0"/>
              <a:t>Nalaženje u prirodi</a:t>
            </a:r>
            <a:endParaRPr lang="en-US" altLang="en-US" sz="3200" b="1" u="sng" dirty="0"/>
          </a:p>
        </p:txBody>
      </p:sp>
      <p:sp>
        <p:nvSpPr>
          <p:cNvPr id="51271" name="Rectangle 71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205038"/>
            <a:ext cx="8229600" cy="1368425"/>
          </a:xfrm>
        </p:spPr>
        <p:txBody>
          <a:bodyPr/>
          <a:lstStyle/>
          <a:p>
            <a:r>
              <a:rPr lang="sr-Latn-CS" altLang="en-US" sz="2800"/>
              <a:t>Jedinjenja: rude i minerali</a:t>
            </a:r>
          </a:p>
          <a:p>
            <a:r>
              <a:rPr lang="sr-Latn-CS" altLang="en-US" sz="2800"/>
              <a:t>Biogeni elementi (Fe)</a:t>
            </a:r>
            <a:endParaRPr lang="en-US" altLang="en-US" sz="2800"/>
          </a:p>
        </p:txBody>
      </p:sp>
      <p:graphicFrame>
        <p:nvGraphicFramePr>
          <p:cNvPr id="51272" name="Group 72"/>
          <p:cNvGraphicFramePr>
            <a:graphicFrameLocks noGrp="1"/>
          </p:cNvGraphicFramePr>
          <p:nvPr>
            <p:ph sz="half" idx="2"/>
          </p:nvPr>
        </p:nvGraphicFramePr>
        <p:xfrm>
          <a:off x="457200" y="3938588"/>
          <a:ext cx="8229600" cy="2359152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327025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slobodni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  <a:endParaRPr kumimoji="0" lang="sr-Latn-C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Male količine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  <a:endParaRPr kumimoji="0" lang="sr-Latn-C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Male količine</a:t>
                      </a: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 jedinjenji-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33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2592388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80954"/>
      </p:ext>
    </p:extLst>
  </p:cSld>
  <p:clrMapOvr>
    <a:masterClrMapping/>
  </p:clrMapOvr>
  <p:transition spd="slow" advClick="0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96" name="Picture 76" descr="etti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492375"/>
            <a:ext cx="2016125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3200" u="sng" dirty="0"/>
              <a:t>Fizičke osobine</a:t>
            </a:r>
            <a:endParaRPr lang="en-US" altLang="en-US" sz="3200" u="sng" dirty="0"/>
          </a:p>
        </p:txBody>
      </p:sp>
      <p:graphicFrame>
        <p:nvGraphicFramePr>
          <p:cNvPr id="56407" name="Group 8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52995952"/>
              </p:ext>
            </p:extLst>
          </p:nvPr>
        </p:nvGraphicFramePr>
        <p:xfrm>
          <a:off x="457200" y="1600200"/>
          <a:ext cx="8147050" cy="5129086"/>
        </p:xfrm>
        <a:graphic>
          <a:graphicData uri="http://schemas.openxmlformats.org/drawingml/2006/table">
            <a:tbl>
              <a:tblPr/>
              <a:tblGrid>
                <a:gridCol w="2036763"/>
                <a:gridCol w="2006029"/>
                <a:gridCol w="2067496"/>
                <a:gridCol w="2036762"/>
              </a:tblGrid>
              <a:tr h="847725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Boja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Agregatno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stanje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čvrsto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čvrsto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čvrsto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Provodljivost struje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Najlošiji provodnik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Najbolji provodnik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Magnetne osobine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√</a:t>
                      </a:r>
                      <a:endParaRPr kumimoji="0" lang="sr-Latn-C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Samo </a:t>
                      </a:r>
                      <a:r>
                        <a:rPr kumimoji="0" lang="el-G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α</a:t>
                      </a:r>
                      <a:r>
                        <a:rPr kumimoji="0" lang="sr-Latn-CS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alotropska modifikacija</a:t>
                      </a:r>
                      <a:endParaRPr kumimoji="0" lang="el-G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6394" name="Picture 7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420938"/>
            <a:ext cx="1998663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408" name="Picture 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938"/>
            <a:ext cx="1944688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692460"/>
      </p:ext>
    </p:extLst>
  </p:cSld>
  <p:clrMapOvr>
    <a:masterClrMapping/>
  </p:clrMapOvr>
  <p:transition spd="slow" advClick="0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3200" u="sng" dirty="0"/>
              <a:t>Hemijske osobine</a:t>
            </a:r>
            <a:endParaRPr lang="en-US" altLang="en-US" sz="3200" u="sng" dirty="0"/>
          </a:p>
        </p:txBody>
      </p:sp>
      <p:graphicFrame>
        <p:nvGraphicFramePr>
          <p:cNvPr id="59436" name="Group 44"/>
          <p:cNvGraphicFramePr>
            <a:graphicFrameLocks noGrp="1"/>
          </p:cNvGraphicFramePr>
          <p:nvPr>
            <p:ph type="tbl" idx="1"/>
          </p:nvPr>
        </p:nvGraphicFramePr>
        <p:xfrm>
          <a:off x="323850" y="1844675"/>
          <a:ext cx="8496300" cy="4267772"/>
        </p:xfrm>
        <a:graphic>
          <a:graphicData uri="http://schemas.openxmlformats.org/drawingml/2006/table">
            <a:tbl>
              <a:tblPr/>
              <a:tblGrid>
                <a:gridCol w="2124075"/>
                <a:gridCol w="2125663"/>
                <a:gridCol w="2122487"/>
                <a:gridCol w="2124075"/>
              </a:tblGrid>
              <a:tr h="449263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valence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 i III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III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i II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7388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Oksidi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Slabo rastvorni u vodi</a:t>
                      </a:r>
                      <a:endParaRPr kumimoji="0" lang="en-US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FeO </a:t>
                      </a: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gvožđe(II)-oksid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</a:t>
                      </a:r>
                      <a:r>
                        <a:rPr kumimoji="0" lang="sr-Latn-CS" alt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gvožđe(III)oksid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(osnov rđe)</a:t>
                      </a:r>
                      <a:endParaRPr kumimoji="0" lang="en-US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</a:t>
                      </a: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aluminijum(III)-oksid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(mineral korund, drago kamenje)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 </a:t>
                      </a: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bakar(I)-oksid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CuO </a:t>
                      </a: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bakar(II)-oksid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5713"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Hidroksidi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Slabo rastvorni u vodi</a:t>
                      </a:r>
                      <a:endParaRPr kumimoji="0" lang="en-US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Fe(OH)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sr-Latn-C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Fe(OH)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sr-Latn-C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Al(OH)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en-US" altLang="en-US" sz="20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CuOH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Cu(OH)</a:t>
                      </a:r>
                      <a:r>
                        <a:rPr kumimoji="0" lang="sr-Latn-CS" alt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sr-Latn-C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9426" name="Picture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860800"/>
            <a:ext cx="19431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437" name="Picture 45" descr="copper(ii)_oxi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644900"/>
            <a:ext cx="2016125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38" name="Picture 46" descr="dragulji-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860800"/>
            <a:ext cx="1944687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332552"/>
      </p:ext>
    </p:extLst>
  </p:cSld>
  <p:clrMapOvr>
    <a:masterClrMapping/>
  </p:clrMapOvr>
  <p:transition spd="slow" advClick="0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08912" cy="48965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04663"/>
            <a:ext cx="7700392" cy="936105"/>
          </a:xfrm>
        </p:spPr>
        <p:txBody>
          <a:bodyPr/>
          <a:lstStyle/>
          <a:p>
            <a:r>
              <a:rPr lang="sr-Latn-RS" u="sng" dirty="0" smtClean="0"/>
              <a:t>PRIMENA Cu, Al, Fe</a:t>
            </a:r>
            <a:endParaRPr lang="en-US" u="sng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85109902"/>
              </p:ext>
            </p:extLst>
          </p:nvPr>
        </p:nvGraphicFramePr>
        <p:xfrm>
          <a:off x="251520" y="1628800"/>
          <a:ext cx="856895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0944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BEBEBE">
              <a:alpha val="41000"/>
            </a:srgbClr>
          </a:solidFill>
          <a:ln w="1270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WordArt 11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en-US" sz="3600" kern="10">
                <a:ln w="635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 Black"/>
              </a:rPr>
              <a:t>KOROZIJA METALA</a:t>
            </a:r>
          </a:p>
        </p:txBody>
      </p:sp>
      <p:sp>
        <p:nvSpPr>
          <p:cNvPr id="9228" name="WordArt 12"/>
          <p:cNvSpPr>
            <a:spLocks noChangeArrowheads="1" noChangeShapeType="1" noTextEdit="1"/>
          </p:cNvSpPr>
          <p:nvPr/>
        </p:nvSpPr>
        <p:spPr bwMode="auto">
          <a:xfrm>
            <a:off x="900113" y="3141663"/>
            <a:ext cx="7092950" cy="33131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en-US" sz="3600" kern="10">
                <a:ln w="508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 Black"/>
              </a:rPr>
              <a:t>PROCES KOJI DOVODI DO </a:t>
            </a:r>
          </a:p>
          <a:p>
            <a:pPr algn="ctr">
              <a:buFontTx/>
              <a:buNone/>
            </a:pPr>
            <a:r>
              <a:rPr lang="en-US" sz="3600" kern="10">
                <a:ln w="508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 Black"/>
              </a:rPr>
              <a:t>STVARANJA JEDINJENJA NA </a:t>
            </a:r>
          </a:p>
          <a:p>
            <a:pPr algn="ctr">
              <a:buFontTx/>
              <a:buNone/>
            </a:pPr>
            <a:r>
              <a:rPr lang="en-US" sz="3600" kern="10">
                <a:ln w="508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 Black"/>
              </a:rPr>
              <a:t>POVRŠINI METALA</a:t>
            </a:r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323850" y="2924175"/>
            <a:ext cx="8208963" cy="3744913"/>
          </a:xfrm>
          <a:prstGeom prst="bracketPair">
            <a:avLst>
              <a:gd name="adj" fmla="val 16667"/>
            </a:avLst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7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720" y="620688"/>
            <a:ext cx="6512511" cy="1143000"/>
          </a:xfrm>
        </p:spPr>
        <p:txBody>
          <a:bodyPr/>
          <a:lstStyle/>
          <a:p>
            <a:r>
              <a:rPr lang="sr-Latn-RS" dirty="0" smtClean="0"/>
              <a:t>KOROZIJA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-180528" y="3140968"/>
            <a:ext cx="6400800" cy="3474720"/>
          </a:xfrm>
        </p:spPr>
        <p:txBody>
          <a:bodyPr>
            <a:normAutofit fontScale="92500" lnSpcReduction="20000"/>
          </a:bodyPr>
          <a:lstStyle/>
          <a:p>
            <a:r>
              <a:rPr lang="sr-Latn-RS" dirty="0" smtClean="0"/>
              <a:t>Korozija je fizičko-hemijski proces čiji je rezultat promena svojstva metala,usled dejstva spoljašnje sredine u kojoj se nalazi.</a:t>
            </a:r>
          </a:p>
          <a:p>
            <a:r>
              <a:rPr lang="sr-Latn-RS" dirty="0" smtClean="0"/>
              <a:t>Da bi došlo do korozije,neophodno je prisustvo vode,kiseonika i drugih gasova iz vazduha</a:t>
            </a:r>
          </a:p>
          <a:p>
            <a:r>
              <a:rPr lang="sr-Latn-RS" dirty="0" smtClean="0"/>
              <a:t>Odredjeni metali u početnoj fazi korozije grade na površini sloj jedinjenja koji ih štiti od daljeg dejstva sredine(Al,Pb,Zn)</a:t>
            </a:r>
          </a:p>
          <a:p>
            <a:r>
              <a:rPr lang="sr-Latn-RS" dirty="0" smtClean="0"/>
              <a:t>Kod drugih metala nastala jedinjenja ne formiraju zaštitni sloj i proces korozije se nastavlja(Fe)</a:t>
            </a:r>
          </a:p>
          <a:p>
            <a:r>
              <a:rPr lang="sr-Latn-RS" dirty="0" smtClean="0"/>
              <a:t>Fe se najčešće presvlači tankim slojem drugog metala koji ne podleže koroziji ili se legira.</a:t>
            </a:r>
            <a:endParaRPr lang="en-US" dirty="0"/>
          </a:p>
        </p:txBody>
      </p:sp>
      <p:pic>
        <p:nvPicPr>
          <p:cNvPr id="4098" name="Picture 2" descr="C:\Users\Guest\Desktop\image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00063"/>
            <a:ext cx="29337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Guest\Desktop\la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50281"/>
            <a:ext cx="2673085" cy="200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uest\Desktop\pp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53136"/>
            <a:ext cx="249555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93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12098"/>
            <a:ext cx="6512511" cy="1143000"/>
          </a:xfrm>
        </p:spPr>
        <p:txBody>
          <a:bodyPr/>
          <a:lstStyle/>
          <a:p>
            <a:r>
              <a:rPr lang="sr-Latn-RS" u="sng" dirty="0" smtClean="0"/>
              <a:t>UVOD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3998567"/>
            <a:ext cx="7675240" cy="302433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r-Latn-RS" dirty="0" smtClean="0"/>
              <a:t>*Metali čine najveću grupu hemijskih elemenata</a:t>
            </a:r>
          </a:p>
          <a:p>
            <a:pPr marL="45720" indent="0">
              <a:buNone/>
            </a:pPr>
            <a:r>
              <a:rPr lang="sr-Latn-RS" dirty="0" smtClean="0"/>
              <a:t>*Metali Ia(1)  grupe      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ALKALNI</a:t>
            </a:r>
            <a:r>
              <a:rPr lang="sr-Latn-RS" dirty="0" smtClean="0"/>
              <a:t> (</a:t>
            </a:r>
            <a:r>
              <a:rPr lang="sr-Latn-RS" dirty="0" smtClean="0">
                <a:solidFill>
                  <a:srgbClr val="0070C0"/>
                </a:solidFill>
              </a:rPr>
              <a:t>Li,Na,K</a:t>
            </a:r>
            <a:r>
              <a:rPr lang="sr-Latn-RS" dirty="0" smtClean="0"/>
              <a:t>...)</a:t>
            </a:r>
          </a:p>
          <a:p>
            <a:pPr marL="45720" indent="0">
              <a:buNone/>
            </a:pPr>
            <a:r>
              <a:rPr lang="sr-Latn-RS" dirty="0" smtClean="0"/>
              <a:t>*Metali IIa(2) grupe      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ZEMNOALKALNI </a:t>
            </a:r>
            <a:r>
              <a:rPr lang="sr-Latn-RS" dirty="0" smtClean="0"/>
              <a:t>(</a:t>
            </a:r>
            <a:r>
              <a:rPr lang="sr-Latn-RS" dirty="0" smtClean="0">
                <a:solidFill>
                  <a:srgbClr val="FF0000"/>
                </a:solidFill>
              </a:rPr>
              <a:t>Be,Mg,Ca</a:t>
            </a:r>
            <a:r>
              <a:rPr lang="sr-Latn-RS" dirty="0" smtClean="0"/>
              <a:t>..)</a:t>
            </a:r>
          </a:p>
          <a:p>
            <a:pPr marL="45720" indent="0">
              <a:buNone/>
            </a:pPr>
            <a:r>
              <a:rPr lang="sr-Latn-RS" dirty="0" smtClean="0"/>
              <a:t>*Metali iz b grupa(od 3 do 12)     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PRELAZNI</a:t>
            </a:r>
            <a:r>
              <a:rPr lang="sr-Latn-RS" dirty="0" smtClean="0"/>
              <a:t>(</a:t>
            </a:r>
            <a:r>
              <a:rPr lang="sr-Latn-RS" dirty="0" smtClean="0">
                <a:solidFill>
                  <a:srgbClr val="FFFF00"/>
                </a:solidFill>
              </a:rPr>
              <a:t>Zn,Ag,Au</a:t>
            </a:r>
            <a:r>
              <a:rPr lang="sr-Latn-RS" dirty="0" smtClean="0"/>
              <a:t>..)</a:t>
            </a:r>
          </a:p>
          <a:p>
            <a:pPr marL="45720" indent="0">
              <a:buNone/>
            </a:pPr>
            <a:r>
              <a:rPr lang="sr-Latn-RS" dirty="0" smtClean="0"/>
              <a:t>*Metali (</a:t>
            </a:r>
            <a:r>
              <a:rPr lang="sr-Latn-RS" dirty="0" smtClean="0">
                <a:solidFill>
                  <a:srgbClr val="7030A0"/>
                </a:solidFill>
              </a:rPr>
              <a:t>Al,Ga,In,TI,Sn,Pb,Bi,Po</a:t>
            </a:r>
            <a:r>
              <a:rPr lang="sr-Latn-RS" dirty="0" smtClean="0"/>
              <a:t>) pripadaju tzv.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OSTALIM METALIMA</a:t>
            </a:r>
          </a:p>
          <a:p>
            <a:pPr marL="45720" indent="0">
              <a:buNone/>
            </a:pPr>
            <a:r>
              <a:rPr lang="sr-Latn-RS" dirty="0" smtClean="0">
                <a:latin typeface="Aharoni" pitchFamily="2" charset="-79"/>
                <a:cs typeface="Aharoni" pitchFamily="2" charset="-79"/>
              </a:rPr>
              <a:t>*ZEMNOALKALNI+ALKALNI      IZRAZITI METALI</a:t>
            </a:r>
          </a:p>
          <a:p>
            <a:pPr marL="45720" indent="0">
              <a:buNone/>
            </a:pPr>
            <a:endParaRPr lang="sr-Latn-RS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695366" y="4595058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3945592" y="5459574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2695366" y="5028543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Guest\Desktop\metalifizike-osobine-3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24" y="1412776"/>
            <a:ext cx="3672408" cy="275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uest\Desktop\metalifizike-osobine-4-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2" y="0"/>
            <a:ext cx="5238601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ight Arrow 9"/>
          <p:cNvSpPr/>
          <p:nvPr/>
        </p:nvSpPr>
        <p:spPr>
          <a:xfrm>
            <a:off x="3849701" y="6630257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242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B9BFF">
              <a:alpha val="60001"/>
            </a:srgbClr>
          </a:solidFill>
          <a:ln w="1270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755650" y="333375"/>
            <a:ext cx="7561263" cy="20891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en-US" sz="3600" kern="10">
                <a:ln w="889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Black"/>
              </a:rPr>
              <a:t>LEGURA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395288" y="2924175"/>
            <a:ext cx="8569325" cy="3313113"/>
          </a:xfrm>
          <a:prstGeom prst="bracketPair">
            <a:avLst>
              <a:gd name="adj" fmla="val 16667"/>
            </a:avLst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684213" y="3357563"/>
            <a:ext cx="8281987" cy="2447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en-US" sz="3600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/>
              </a:rPr>
              <a:t>SMEŠA DVA ILI VIŠE ELEMENATA </a:t>
            </a:r>
          </a:p>
          <a:p>
            <a:pPr algn="ctr">
              <a:buFontTx/>
              <a:buNone/>
            </a:pPr>
            <a:r>
              <a:rPr lang="en-US" sz="3600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/>
              </a:rPr>
              <a:t>OD KOJIH JE </a:t>
            </a:r>
          </a:p>
          <a:p>
            <a:pPr algn="ctr">
              <a:buFontTx/>
              <a:buNone/>
            </a:pPr>
            <a:r>
              <a:rPr lang="en-US" sz="3600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/>
              </a:rPr>
              <a:t>BAREM JEDAN METAL</a:t>
            </a:r>
          </a:p>
        </p:txBody>
      </p:sp>
    </p:spTree>
    <p:extLst>
      <p:ext uri="{BB962C8B-B14F-4D97-AF65-F5344CB8AC3E}">
        <p14:creationId xmlns:p14="http://schemas.microsoft.com/office/powerpoint/2010/main" val="243943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512511" cy="1143000"/>
          </a:xfrm>
        </p:spPr>
        <p:txBody>
          <a:bodyPr/>
          <a:lstStyle/>
          <a:p>
            <a:r>
              <a:rPr lang="sr-Latn-RS" dirty="0" smtClean="0"/>
              <a:t>LEGURE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768" y="188640"/>
            <a:ext cx="6400800" cy="3474720"/>
          </a:xfrm>
        </p:spPr>
        <p:txBody>
          <a:bodyPr>
            <a:normAutofit fontScale="92500" lnSpcReduction="20000"/>
          </a:bodyPr>
          <a:lstStyle/>
          <a:p>
            <a:r>
              <a:rPr lang="sr-Latn-RS" dirty="0" smtClean="0">
                <a:latin typeface="Aharoni" pitchFamily="2" charset="-79"/>
                <a:cs typeface="Aharoni" pitchFamily="2" charset="-79"/>
              </a:rPr>
              <a:t>LEGURE</a:t>
            </a:r>
            <a:r>
              <a:rPr lang="sr-Latn-RS" dirty="0" smtClean="0">
                <a:latin typeface="Arial" pitchFamily="34" charset="0"/>
                <a:cs typeface="Arial" pitchFamily="34" charset="0"/>
              </a:rPr>
              <a:t>  su smeše koje se dobijaju mešanjem jednog metala sa jednim ili više drugih elemenata(metala ili nemetala).</a:t>
            </a:r>
          </a:p>
          <a:p>
            <a:r>
              <a:rPr lang="sr-Latn-RS" dirty="0" smtClean="0">
                <a:latin typeface="Arial" pitchFamily="34" charset="0"/>
                <a:cs typeface="Arial" pitchFamily="34" charset="0"/>
              </a:rPr>
              <a:t>Legure su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homogene smeše.</a:t>
            </a:r>
          </a:p>
          <a:p>
            <a:r>
              <a:rPr lang="sr-Latn-RS" dirty="0" smtClean="0">
                <a:latin typeface="Aharoni" pitchFamily="2" charset="-79"/>
                <a:cs typeface="Aharoni" pitchFamily="2" charset="-79"/>
              </a:rPr>
              <a:t>Osnovni element legure</a:t>
            </a:r>
            <a:r>
              <a:rPr lang="sr-Latn-RS" dirty="0" smtClean="0">
                <a:latin typeface="Arial" pitchFamily="34" charset="0"/>
                <a:cs typeface="Arial" pitchFamily="34" charset="0"/>
              </a:rPr>
              <a:t> je metal,koga ima najviše;sastojci koji se dodaju tom metalu jesu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legirajući</a:t>
            </a:r>
            <a:r>
              <a:rPr lang="sr-Latn-R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elementi</a:t>
            </a:r>
            <a:r>
              <a:rPr lang="sr-Latn-RS" dirty="0" smtClean="0">
                <a:latin typeface="Arial" pitchFamily="34" charset="0"/>
                <a:cs typeface="Arial" pitchFamily="34" charset="0"/>
              </a:rPr>
              <a:t>,a postupak dodavanja naziva se 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legiranje.</a:t>
            </a:r>
          </a:p>
          <a:p>
            <a:r>
              <a:rPr lang="sr-Latn-RS" dirty="0" smtClean="0">
                <a:latin typeface="Arial" pitchFamily="34" charset="0"/>
                <a:cs typeface="Arial" pitchFamily="34" charset="0"/>
              </a:rPr>
              <a:t>Svaka legura ima karakteristična svojstva,drugačija od svojstava svakog pojedinog sastojka.</a:t>
            </a:r>
          </a:p>
          <a:p>
            <a:r>
              <a:rPr lang="sr-Latn-RS" dirty="0" smtClean="0">
                <a:latin typeface="Arial" pitchFamily="34" charset="0"/>
                <a:cs typeface="Arial" pitchFamily="34" charset="0"/>
              </a:rPr>
              <a:t>Najpoznatije legure</a:t>
            </a:r>
            <a:r>
              <a:rPr lang="sr-Latn-RS" dirty="0" smtClean="0">
                <a:latin typeface="Aharoni" pitchFamily="2" charset="-79"/>
                <a:cs typeface="Aharoni" pitchFamily="2" charset="-79"/>
              </a:rPr>
              <a:t>:bronza,mesing,čelik,duraluminijum,silumin</a:t>
            </a:r>
            <a:r>
              <a:rPr lang="sr-Latn-RS" dirty="0" smtClean="0">
                <a:latin typeface="Arial" pitchFamily="34" charset="0"/>
                <a:cs typeface="Arial" pitchFamily="34" charset="0"/>
              </a:rPr>
              <a:t>..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Guest\Desktop\Kovanica-Vajfert-160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12178"/>
            <a:ext cx="3872458" cy="188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Guest\Desktop\2006_legure_rever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534" y="1196752"/>
            <a:ext cx="2749506" cy="198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Guest\Desktop\bakar-posudj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13" y="3717032"/>
            <a:ext cx="4247953" cy="286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4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95536" y="2060848"/>
            <a:ext cx="8280920" cy="4680520"/>
          </a:xfrm>
        </p:spPr>
        <p:txBody>
          <a:bodyPr/>
          <a:lstStyle/>
          <a:p>
            <a:r>
              <a:rPr lang="en-US" b="1" dirty="0" err="1"/>
              <a:t>ученик</a:t>
            </a:r>
            <a:r>
              <a:rPr lang="en-US" b="1" dirty="0"/>
              <a:t>/</a:t>
            </a:r>
            <a:r>
              <a:rPr lang="en-US" b="1" dirty="0" err="1"/>
              <a:t>ученица</a:t>
            </a:r>
            <a:r>
              <a:rPr lang="en-US" b="1" dirty="0"/>
              <a:t> </a:t>
            </a:r>
            <a:r>
              <a:rPr lang="en-US" b="1" dirty="0" err="1"/>
              <a:t>зна</a:t>
            </a:r>
            <a:r>
              <a:rPr lang="en-US" b="1" dirty="0"/>
              <a:t>:</a:t>
            </a:r>
            <a:endParaRPr lang="en-US" dirty="0"/>
          </a:p>
          <a:p>
            <a:r>
              <a:rPr lang="sr-Latn-CS" b="1" dirty="0"/>
              <a:t>1.</a:t>
            </a:r>
            <a:r>
              <a:rPr lang="sr-Cyrl-CS" b="1" dirty="0"/>
              <a:t>1.2. </a:t>
            </a:r>
            <a:r>
              <a:rPr lang="en-US" b="1" dirty="0"/>
              <a:t>●● o </a:t>
            </a:r>
            <a:r>
              <a:rPr lang="en-US" b="1" dirty="0" err="1"/>
              <a:t>практичној</a:t>
            </a:r>
            <a:r>
              <a:rPr lang="en-US" b="1" dirty="0"/>
              <a:t> </a:t>
            </a:r>
            <a:r>
              <a:rPr lang="en-US" b="1" dirty="0" err="1"/>
              <a:t>примени</a:t>
            </a:r>
            <a:r>
              <a:rPr lang="en-US" b="1" dirty="0"/>
              <a:t> </a:t>
            </a:r>
            <a:r>
              <a:rPr lang="en-US" b="1" dirty="0" err="1"/>
              <a:t>елемената</a:t>
            </a:r>
            <a:r>
              <a:rPr lang="en-US" b="1" dirty="0"/>
              <a:t>, </a:t>
            </a:r>
            <a:r>
              <a:rPr lang="en-US" b="1" dirty="0" err="1"/>
              <a:t>једињења</a:t>
            </a:r>
            <a:r>
              <a:rPr lang="en-US" b="1" dirty="0"/>
              <a:t> и </a:t>
            </a:r>
            <a:r>
              <a:rPr lang="en-US" b="1" dirty="0" err="1"/>
              <a:t>смеша</a:t>
            </a:r>
            <a:r>
              <a:rPr lang="en-US" b="1" dirty="0"/>
              <a:t> </a:t>
            </a:r>
            <a:r>
              <a:rPr lang="en-US" b="1" dirty="0" err="1"/>
              <a:t>из</a:t>
            </a:r>
            <a:r>
              <a:rPr lang="en-US" b="1" dirty="0"/>
              <a:t> </a:t>
            </a:r>
            <a:r>
              <a:rPr lang="en-US" b="1" dirty="0" err="1"/>
              <a:t>сопственог</a:t>
            </a:r>
            <a:r>
              <a:rPr lang="en-US" b="1" dirty="0"/>
              <a:t> </a:t>
            </a:r>
            <a:r>
              <a:rPr lang="en-US" b="1" dirty="0" err="1"/>
              <a:t>окружења</a:t>
            </a:r>
            <a:r>
              <a:rPr lang="en-US" b="1" dirty="0"/>
              <a:t> </a:t>
            </a:r>
            <a:r>
              <a:rPr lang="en-US" b="1" dirty="0" err="1"/>
              <a:t>на</a:t>
            </a:r>
            <a:r>
              <a:rPr lang="en-US" b="1" dirty="0"/>
              <a:t> </a:t>
            </a:r>
            <a:r>
              <a:rPr lang="en-US" b="1" dirty="0" err="1"/>
              <a:t>основу</a:t>
            </a:r>
            <a:r>
              <a:rPr lang="en-US" b="1" dirty="0"/>
              <a:t> </a:t>
            </a:r>
            <a:r>
              <a:rPr lang="en-US" b="1" dirty="0" err="1"/>
              <a:t>њихових</a:t>
            </a:r>
            <a:r>
              <a:rPr lang="en-US" b="1" dirty="0"/>
              <a:t> </a:t>
            </a:r>
            <a:r>
              <a:rPr lang="en-US" b="1" dirty="0" err="1"/>
              <a:t>својстава</a:t>
            </a:r>
            <a:endParaRPr lang="en-US" dirty="0"/>
          </a:p>
          <a:p>
            <a:r>
              <a:rPr lang="sr-Latn-CS" b="1" dirty="0"/>
              <a:t>1.2.1 </a:t>
            </a:r>
            <a:r>
              <a:rPr lang="en-US" b="1" dirty="0"/>
              <a:t>●● </a:t>
            </a:r>
            <a:r>
              <a:rPr lang="en-US" b="1" dirty="0" err="1"/>
              <a:t>основна</a:t>
            </a:r>
            <a:r>
              <a:rPr lang="en-US" b="1" dirty="0"/>
              <a:t> </a:t>
            </a:r>
            <a:r>
              <a:rPr lang="en-US" b="1" dirty="0" err="1"/>
              <a:t>физичка</a:t>
            </a:r>
            <a:r>
              <a:rPr lang="en-US" b="1" dirty="0"/>
              <a:t> и </a:t>
            </a:r>
            <a:r>
              <a:rPr lang="en-US" b="1" dirty="0" err="1"/>
              <a:t>хемијска</a:t>
            </a:r>
            <a:r>
              <a:rPr lang="en-US" b="1" dirty="0"/>
              <a:t> </a:t>
            </a:r>
            <a:r>
              <a:rPr lang="en-US" b="1" dirty="0" err="1"/>
              <a:t>својства</a:t>
            </a:r>
            <a:r>
              <a:rPr lang="en-US" b="1" dirty="0"/>
              <a:t> </a:t>
            </a:r>
            <a:r>
              <a:rPr lang="en-US" b="1" dirty="0" err="1"/>
              <a:t>неметала</a:t>
            </a:r>
            <a:r>
              <a:rPr lang="en-US" b="1" dirty="0"/>
              <a:t> и </a:t>
            </a:r>
            <a:r>
              <a:rPr lang="en-US" b="1" dirty="0" err="1"/>
              <a:t>метала</a:t>
            </a:r>
            <a:r>
              <a:rPr lang="en-US" b="1" dirty="0"/>
              <a:t> (</a:t>
            </a:r>
            <a:r>
              <a:rPr lang="en-US" b="1" dirty="0" err="1"/>
              <a:t>агрегатно</a:t>
            </a:r>
            <a:r>
              <a:rPr lang="en-US" b="1" dirty="0"/>
              <a:t> </a:t>
            </a:r>
            <a:r>
              <a:rPr lang="en-US" b="1" dirty="0" err="1"/>
              <a:t>стање</a:t>
            </a:r>
            <a:r>
              <a:rPr lang="en-US" b="1" dirty="0"/>
              <a:t>, </a:t>
            </a:r>
            <a:r>
              <a:rPr lang="en-US" b="1" dirty="0" err="1"/>
              <a:t>проводљивост</a:t>
            </a:r>
            <a:r>
              <a:rPr lang="en-US" b="1" dirty="0"/>
              <a:t> </a:t>
            </a:r>
            <a:r>
              <a:rPr lang="en-US" b="1" dirty="0" err="1"/>
              <a:t>топлоте</a:t>
            </a:r>
            <a:r>
              <a:rPr lang="en-US" b="1" dirty="0"/>
              <a:t> и </a:t>
            </a:r>
            <a:r>
              <a:rPr lang="en-US" b="1" dirty="0" err="1"/>
              <a:t>електрицитета</a:t>
            </a:r>
            <a:r>
              <a:rPr lang="en-US" b="1" dirty="0"/>
              <a:t> и </a:t>
            </a:r>
            <a:r>
              <a:rPr lang="en-US" b="1" dirty="0" err="1"/>
              <a:t>реакцију</a:t>
            </a:r>
            <a:r>
              <a:rPr lang="en-US" b="1" dirty="0"/>
              <a:t> </a:t>
            </a:r>
            <a:r>
              <a:rPr lang="en-US" b="1" dirty="0" err="1"/>
              <a:t>са</a:t>
            </a:r>
            <a:r>
              <a:rPr lang="en-US" b="1" dirty="0"/>
              <a:t> </a:t>
            </a:r>
            <a:r>
              <a:rPr lang="en-US" b="1" dirty="0" err="1"/>
              <a:t>кисеоником</a:t>
            </a:r>
            <a:r>
              <a:rPr lang="en-US" b="1" dirty="0"/>
              <a:t>)</a:t>
            </a:r>
            <a:endParaRPr lang="en-US" dirty="0"/>
          </a:p>
          <a:p>
            <a:r>
              <a:rPr lang="sr-Latn-CS" b="1" dirty="0"/>
              <a:t>1.2.6</a:t>
            </a:r>
            <a:r>
              <a:rPr lang="en-US" b="1" dirty="0"/>
              <a:t>●● </a:t>
            </a:r>
            <a:r>
              <a:rPr lang="en-US" b="1" dirty="0" err="1"/>
              <a:t>основна</a:t>
            </a:r>
            <a:r>
              <a:rPr lang="en-US" b="1" dirty="0"/>
              <a:t> </a:t>
            </a:r>
            <a:r>
              <a:rPr lang="en-US" b="1" dirty="0" err="1"/>
              <a:t>физичка</a:t>
            </a:r>
            <a:r>
              <a:rPr lang="en-US" b="1" dirty="0"/>
              <a:t> и </a:t>
            </a:r>
            <a:r>
              <a:rPr lang="en-US" b="1" dirty="0" err="1"/>
              <a:t>хемијска</a:t>
            </a:r>
            <a:r>
              <a:rPr lang="en-US" b="1" dirty="0"/>
              <a:t> </a:t>
            </a:r>
            <a:r>
              <a:rPr lang="en-US" b="1" dirty="0" err="1"/>
              <a:t>својства</a:t>
            </a:r>
            <a:r>
              <a:rPr lang="en-US" b="1" dirty="0"/>
              <a:t> </a:t>
            </a:r>
            <a:r>
              <a:rPr lang="en-US" b="1" dirty="0" err="1"/>
              <a:t>оксида</a:t>
            </a:r>
            <a:r>
              <a:rPr lang="en-US" b="1" dirty="0"/>
              <a:t>, </a:t>
            </a:r>
            <a:r>
              <a:rPr lang="en-US" b="1" dirty="0" err="1"/>
              <a:t>киселина</a:t>
            </a:r>
            <a:r>
              <a:rPr lang="en-US" b="1" dirty="0"/>
              <a:t>, </a:t>
            </a:r>
            <a:r>
              <a:rPr lang="en-US" b="1" dirty="0" err="1"/>
              <a:t>база</a:t>
            </a:r>
            <a:r>
              <a:rPr lang="en-US" b="1" dirty="0"/>
              <a:t> и </a:t>
            </a:r>
            <a:r>
              <a:rPr lang="en-US" b="1" dirty="0" err="1"/>
              <a:t>соли</a:t>
            </a:r>
            <a:endParaRPr lang="en-US" dirty="0"/>
          </a:p>
          <a:p>
            <a:r>
              <a:rPr lang="sr-Latn-CS" b="1" dirty="0"/>
              <a:t>3.2.1 </a:t>
            </a:r>
            <a:r>
              <a:rPr lang="en-US" b="1" dirty="0"/>
              <a:t>●● </a:t>
            </a:r>
            <a:r>
              <a:rPr lang="en-US" b="1" dirty="0" err="1"/>
              <a:t>да</a:t>
            </a:r>
            <a:r>
              <a:rPr lang="en-US" b="1" dirty="0"/>
              <a:t> </a:t>
            </a:r>
            <a:r>
              <a:rPr lang="en-US" b="1" dirty="0" err="1"/>
              <a:t>су</a:t>
            </a:r>
            <a:r>
              <a:rPr lang="en-US" b="1" dirty="0"/>
              <a:t> </a:t>
            </a:r>
            <a:r>
              <a:rPr lang="en-US" b="1" dirty="0" err="1"/>
              <a:t>физичка</a:t>
            </a:r>
            <a:r>
              <a:rPr lang="en-US" b="1" dirty="0"/>
              <a:t> и </a:t>
            </a:r>
            <a:r>
              <a:rPr lang="en-US" b="1" dirty="0" err="1"/>
              <a:t>хемијска</a:t>
            </a:r>
            <a:r>
              <a:rPr lang="en-US" b="1" dirty="0"/>
              <a:t> </a:t>
            </a:r>
            <a:r>
              <a:rPr lang="en-US" b="1" dirty="0" err="1"/>
              <a:t>својства</a:t>
            </a:r>
            <a:r>
              <a:rPr lang="en-US" b="1" dirty="0"/>
              <a:t> </a:t>
            </a:r>
            <a:r>
              <a:rPr lang="en-US" b="1" dirty="0" err="1"/>
              <a:t>метала</a:t>
            </a:r>
            <a:r>
              <a:rPr lang="en-US" b="1" dirty="0"/>
              <a:t> и </a:t>
            </a:r>
            <a:r>
              <a:rPr lang="en-US" b="1" dirty="0" err="1"/>
              <a:t>неметала</a:t>
            </a:r>
            <a:r>
              <a:rPr lang="en-US" b="1" dirty="0"/>
              <a:t> </a:t>
            </a:r>
            <a:r>
              <a:rPr lang="en-US" b="1" dirty="0" err="1"/>
              <a:t>одређена</a:t>
            </a:r>
            <a:r>
              <a:rPr lang="en-US" b="1" dirty="0"/>
              <a:t> </a:t>
            </a:r>
            <a:r>
              <a:rPr lang="en-US" b="1" dirty="0" err="1"/>
              <a:t>структуром</a:t>
            </a:r>
            <a:r>
              <a:rPr lang="en-US" b="1" dirty="0"/>
              <a:t> </a:t>
            </a:r>
            <a:r>
              <a:rPr lang="en-US" b="1" dirty="0" err="1"/>
              <a:t>њихових</a:t>
            </a:r>
            <a:r>
              <a:rPr lang="en-US" b="1" dirty="0"/>
              <a:t> </a:t>
            </a:r>
            <a:r>
              <a:rPr lang="en-US" b="1" dirty="0" err="1"/>
              <a:t>атома</a:t>
            </a:r>
            <a:r>
              <a:rPr lang="en-US" b="1" dirty="0"/>
              <a:t>/</a:t>
            </a:r>
            <a:r>
              <a:rPr lang="en-US" b="1" dirty="0" err="1"/>
              <a:t>молекула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5976664" cy="1584175"/>
          </a:xfrm>
        </p:spPr>
        <p:txBody>
          <a:bodyPr/>
          <a:lstStyle/>
          <a:p>
            <a:r>
              <a:rPr lang="sr-Cyrl-RS" sz="25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Стандарди наведени у збирци за комбиновани тест (2014. год.) који се односе на ову област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694061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303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776864" cy="1368152"/>
          </a:xfrm>
        </p:spPr>
        <p:txBody>
          <a:bodyPr/>
          <a:lstStyle/>
          <a:p>
            <a:pPr algn="l"/>
            <a:r>
              <a:rPr lang="sr-Latn-RS" u="sng" dirty="0" smtClean="0"/>
              <a:t>NALAŽENJE U PRIRODI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3861048"/>
            <a:ext cx="7560840" cy="3330704"/>
          </a:xfrm>
        </p:spPr>
        <p:txBody>
          <a:bodyPr/>
          <a:lstStyle/>
          <a:p>
            <a:r>
              <a:rPr lang="sr-Latn-RS" dirty="0" smtClean="0"/>
              <a:t>Metali i njihova jedinjenja su zastupljeni u Zemljinoj kori.</a:t>
            </a:r>
          </a:p>
          <a:p>
            <a:r>
              <a:rPr lang="sr-Latn-RS" dirty="0" smtClean="0"/>
              <a:t>Većina metala u prirodi se nalazi u obliku jedinjenja,minerala,ruda..</a:t>
            </a:r>
          </a:p>
          <a:p>
            <a:r>
              <a:rPr lang="sr-Latn-RS" dirty="0" smtClean="0">
                <a:latin typeface="Aharoni" pitchFamily="2" charset="-79"/>
                <a:cs typeface="Aharoni" pitchFamily="2" charset="-79"/>
              </a:rPr>
              <a:t>Ag,Au,Cu</a:t>
            </a:r>
            <a:r>
              <a:rPr lang="sr-Latn-RS" dirty="0" smtClean="0"/>
              <a:t>      zastupljeni u elementarnom vidu</a:t>
            </a:r>
          </a:p>
          <a:p>
            <a:r>
              <a:rPr lang="sr-Latn-RS" dirty="0" smtClean="0">
                <a:latin typeface="Impact" pitchFamily="34" charset="0"/>
              </a:rPr>
              <a:t>ALKALNI i ZEMNOALKALNI METALI       </a:t>
            </a:r>
            <a:r>
              <a:rPr lang="sr-Latn-RS" dirty="0" smtClean="0"/>
              <a:t>VEOMA REAKTIVNI,pa se ne mogu naći slobodni u prirodi</a:t>
            </a:r>
          </a:p>
        </p:txBody>
      </p:sp>
      <p:sp>
        <p:nvSpPr>
          <p:cNvPr id="4" name="Right Arrow 3"/>
          <p:cNvSpPr/>
          <p:nvPr/>
        </p:nvSpPr>
        <p:spPr>
          <a:xfrm>
            <a:off x="1619672" y="5517232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3851920" y="5997471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C:\Users\Guest\Desktop\TEKI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54" y="1313404"/>
            <a:ext cx="4231094" cy="247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Guest\Desktop\TEEO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50484"/>
            <a:ext cx="4191849" cy="268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2226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7344816" cy="1412776"/>
          </a:xfrm>
        </p:spPr>
        <p:txBody>
          <a:bodyPr/>
          <a:lstStyle/>
          <a:p>
            <a:pPr algn="l"/>
            <a:r>
              <a:rPr lang="sr-Latn-RS" u="sng" dirty="0" smtClean="0"/>
              <a:t>FIZIČKE OSOBINE </a:t>
            </a:r>
            <a:r>
              <a:rPr lang="sr-Latn-RS" u="sng" dirty="0" smtClean="0"/>
              <a:t>METALA</a:t>
            </a:r>
            <a:br>
              <a:rPr lang="sr-Latn-RS" u="sng" dirty="0" smtClean="0"/>
            </a:b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79512" y="1347589"/>
            <a:ext cx="6408712" cy="3377555"/>
          </a:xfrm>
        </p:spPr>
        <p:txBody>
          <a:bodyPr/>
          <a:lstStyle/>
          <a:p>
            <a:endParaRPr lang="sr-Latn-RS" i="1" u="sng" dirty="0" smtClean="0">
              <a:solidFill>
                <a:srgbClr val="FF0000"/>
              </a:solidFill>
            </a:endParaRPr>
          </a:p>
          <a:p>
            <a:r>
              <a:rPr lang="sr-Latn-RS" i="1" u="sng" dirty="0" smtClean="0">
                <a:solidFill>
                  <a:srgbClr val="FF0000"/>
                </a:solidFill>
              </a:rPr>
              <a:t>BOJA</a:t>
            </a:r>
            <a:r>
              <a:rPr lang="sr-Latn-RS" i="1" u="sng" dirty="0" smtClean="0">
                <a:solidFill>
                  <a:schemeClr val="tx1"/>
                </a:solidFill>
              </a:rPr>
              <a:t>:</a:t>
            </a:r>
            <a:r>
              <a:rPr lang="sr-Latn-RS" dirty="0" smtClean="0">
                <a:solidFill>
                  <a:schemeClr val="tx1"/>
                </a:solidFill>
              </a:rPr>
              <a:t> sivosrebrnasta (osim Cu i Ag)</a:t>
            </a:r>
          </a:p>
          <a:p>
            <a:r>
              <a:rPr lang="sr-Latn-RS" i="1" u="sng" dirty="0" smtClean="0">
                <a:solidFill>
                  <a:srgbClr val="FF0000"/>
                </a:solidFill>
              </a:rPr>
              <a:t>PROVODE STRUJU I TOPLOTU</a:t>
            </a:r>
          </a:p>
          <a:p>
            <a:r>
              <a:rPr lang="sr-Latn-RS" i="1" u="sng" dirty="0" smtClean="0">
                <a:solidFill>
                  <a:srgbClr val="FF0000"/>
                </a:solidFill>
              </a:rPr>
              <a:t>KOVNOST</a:t>
            </a:r>
          </a:p>
          <a:p>
            <a:r>
              <a:rPr lang="sr-Latn-RS" i="1" u="sng" dirty="0" smtClean="0">
                <a:solidFill>
                  <a:srgbClr val="FF0000"/>
                </a:solidFill>
              </a:rPr>
              <a:t>AGREGATNO STANJE</a:t>
            </a:r>
            <a:r>
              <a:rPr lang="sr-Latn-RS" dirty="0" smtClean="0">
                <a:solidFill>
                  <a:schemeClr val="tx1"/>
                </a:solidFill>
              </a:rPr>
              <a:t>:ČVRSTO (osim Hg)</a:t>
            </a:r>
          </a:p>
          <a:p>
            <a:r>
              <a:rPr lang="sr-Latn-RS" i="1" u="sng" dirty="0" smtClean="0">
                <a:solidFill>
                  <a:srgbClr val="FF0000"/>
                </a:solidFill>
              </a:rPr>
              <a:t>TVRDOĆA</a:t>
            </a:r>
            <a:r>
              <a:rPr lang="sr-Latn-RS" dirty="0" smtClean="0">
                <a:solidFill>
                  <a:schemeClr val="tx1"/>
                </a:solidFill>
              </a:rPr>
              <a:t>:RAZLIČITA (metali Ia grupe su najmekši)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Guest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37" y="4725144"/>
            <a:ext cx="373724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Guest\Desktop\kako-se-upotrebljavaju-plemeniti-metali-5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53136"/>
            <a:ext cx="372539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uest\Desktop\bak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952" y="1423339"/>
            <a:ext cx="2776048" cy="258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1943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7448615" cy="1143000"/>
          </a:xfrm>
        </p:spPr>
        <p:txBody>
          <a:bodyPr/>
          <a:lstStyle/>
          <a:p>
            <a:pPr algn="l"/>
            <a:r>
              <a:rPr lang="en-US" u="sng" dirty="0" smtClean="0"/>
              <a:t>H</a:t>
            </a:r>
            <a:r>
              <a:rPr lang="sr-Latn-RS" u="sng" dirty="0" smtClean="0"/>
              <a:t>EMIJSKE OSOBINE METALA: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06289323"/>
              </p:ext>
            </p:extLst>
          </p:nvPr>
        </p:nvGraphicFramePr>
        <p:xfrm>
          <a:off x="611560" y="2132856"/>
          <a:ext cx="8064896" cy="4123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9127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562832" y="5301208"/>
            <a:ext cx="3456384" cy="792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336188"/>
            <a:ext cx="4572000" cy="5901124"/>
          </a:xfrm>
        </p:spPr>
        <p:txBody>
          <a:bodyPr/>
          <a:lstStyle/>
          <a:p>
            <a:pPr algn="l"/>
            <a:r>
              <a:rPr lang="sr-Latn-RS" sz="4400" u="sng" dirty="0" smtClean="0"/>
              <a:t>Reaktivnost</a:t>
            </a:r>
            <a:r>
              <a:rPr lang="sr-Latn-RS" sz="4400" dirty="0" smtClean="0"/>
              <a:t/>
            </a:r>
            <a:br>
              <a:rPr lang="sr-Latn-RS" sz="4400" dirty="0" smtClean="0"/>
            </a:br>
            <a:r>
              <a:rPr lang="sr-Latn-RS" sz="4400" dirty="0" smtClean="0"/>
              <a:t>metala u </a:t>
            </a:r>
            <a:br>
              <a:rPr lang="sr-Latn-RS" sz="4400" dirty="0" smtClean="0"/>
            </a:br>
            <a:r>
              <a:rPr lang="sr-Latn-RS" sz="4400" u="sng" dirty="0" smtClean="0">
                <a:solidFill>
                  <a:srgbClr val="FF0000"/>
                </a:solidFill>
              </a:rPr>
              <a:t>grupi</a:t>
            </a:r>
            <a:r>
              <a:rPr lang="sr-Latn-RS" sz="4400" u="sng" dirty="0">
                <a:solidFill>
                  <a:srgbClr val="FF0000"/>
                </a:solidFill>
              </a:rPr>
              <a:t> </a:t>
            </a:r>
            <a:r>
              <a:rPr lang="sr-Latn-RS" sz="4400" u="sng" dirty="0" smtClean="0">
                <a:solidFill>
                  <a:srgbClr val="FF0000"/>
                </a:solidFill>
              </a:rPr>
              <a:t>raste </a:t>
            </a:r>
            <a:r>
              <a:rPr lang="sr-Latn-RS" sz="4400" dirty="0" smtClean="0"/>
              <a:t>jer slabi privlačno dejsto jezgra. </a:t>
            </a:r>
            <a:r>
              <a:rPr lang="sr-Latn-RS" dirty="0" smtClean="0"/>
              <a:t>(</a:t>
            </a:r>
            <a:r>
              <a:rPr lang="sr-Latn-RS" sz="3200" dirty="0" smtClean="0"/>
              <a:t>metali tada lakše otpuštaju elektrone)</a:t>
            </a:r>
            <a:br>
              <a:rPr lang="sr-Latn-RS" sz="3200" dirty="0" smtClean="0"/>
            </a:br>
            <a:r>
              <a:rPr lang="sr-Latn-RS" sz="3200" dirty="0" smtClean="0"/>
              <a:t/>
            </a:r>
            <a:br>
              <a:rPr lang="sr-Latn-RS" sz="3200" dirty="0" smtClean="0"/>
            </a:br>
            <a:r>
              <a:rPr lang="sr-Latn-RS" sz="3200" dirty="0" smtClean="0"/>
              <a:t>Li</a:t>
            </a:r>
            <a:r>
              <a:rPr lang="sr-Latn-RS" sz="3200" dirty="0" smtClean="0">
                <a:latin typeface="Arial"/>
                <a:cs typeface="Arial"/>
              </a:rPr>
              <a:t>&lt;Na&lt;K&lt;Rb&lt;Cs</a:t>
            </a:r>
            <a:endParaRPr lang="en-US" u="sng" dirty="0"/>
          </a:p>
        </p:txBody>
      </p:sp>
      <p:pic>
        <p:nvPicPr>
          <p:cNvPr id="5122" name="Picture 2" descr="C:\Users\MILOSEVIC\Pictures\images kalijum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77" y="2115171"/>
            <a:ext cx="1350467" cy="119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MILOSEVIC\Pictures\images rubidiju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3" y="3284984"/>
            <a:ext cx="1725956" cy="153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MILOSEVIC\Pictures\600px-Electron_shell_003_Lithium_-_no_label_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94" y="218623"/>
            <a:ext cx="905843" cy="90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MILOSEVIC\Pictures\imagesFJS8H9ZL cesiuu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7" y="4803682"/>
            <a:ext cx="1912641" cy="200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MILOSEVIC\Pictures\600px-Electron_shell_011_Sodium_-_no_label_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3" y="980728"/>
            <a:ext cx="1134443" cy="113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2483768" y="764704"/>
            <a:ext cx="0" cy="5184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912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403648" y="5157192"/>
            <a:ext cx="178879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77" y="692696"/>
            <a:ext cx="4741118" cy="5184576"/>
          </a:xfrm>
        </p:spPr>
        <p:txBody>
          <a:bodyPr>
            <a:normAutofit fontScale="92500" lnSpcReduction="20000"/>
          </a:bodyPr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r>
              <a:rPr lang="sr-Latn-RS" dirty="0"/>
              <a:t> </a:t>
            </a:r>
            <a:endParaRPr lang="sr-Latn-RS" dirty="0" smtClean="0"/>
          </a:p>
          <a:p>
            <a:endParaRPr lang="sr-Latn-RS" dirty="0"/>
          </a:p>
          <a:p>
            <a:r>
              <a:rPr lang="sr-Latn-RS" dirty="0" smtClean="0"/>
              <a:t> reaktivnost opada</a:t>
            </a:r>
          </a:p>
          <a:p>
            <a:endParaRPr lang="sr-Latn-RS" dirty="0"/>
          </a:p>
          <a:p>
            <a:r>
              <a:rPr lang="sr-Latn-RS" dirty="0" smtClean="0"/>
              <a:t>                Na</a:t>
            </a:r>
            <a:r>
              <a:rPr lang="sr-Latn-RS" dirty="0" smtClean="0">
                <a:latin typeface="Arial"/>
                <a:cs typeface="Arial"/>
              </a:rPr>
              <a:t>&gt; Mg&gt; Al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932040" y="188640"/>
            <a:ext cx="4104456" cy="6048672"/>
          </a:xfrm>
        </p:spPr>
        <p:txBody>
          <a:bodyPr/>
          <a:lstStyle/>
          <a:p>
            <a:r>
              <a:rPr lang="sr-Latn-RS" sz="4000" u="sng" dirty="0" smtClean="0"/>
              <a:t>Reaktivnost </a:t>
            </a:r>
            <a:r>
              <a:rPr lang="sr-Latn-RS" sz="4000" dirty="0" smtClean="0"/>
              <a:t>metala u </a:t>
            </a:r>
            <a:r>
              <a:rPr lang="sr-Latn-RS" sz="4000" u="sng" dirty="0" smtClean="0">
                <a:solidFill>
                  <a:srgbClr val="FF0000"/>
                </a:solidFill>
              </a:rPr>
              <a:t>periodi opada </a:t>
            </a:r>
            <a:r>
              <a:rPr lang="sr-Latn-RS" sz="4000" dirty="0" smtClean="0"/>
              <a:t>jer raste broj elektrona koje metal treba da otpusti.</a:t>
            </a:r>
            <a:endParaRPr lang="en-US" sz="4000" dirty="0"/>
          </a:p>
        </p:txBody>
      </p:sp>
      <p:pic>
        <p:nvPicPr>
          <p:cNvPr id="6146" name="Picture 2" descr="C:\Users\MILOSEVIC\Pictures\600px-Electron_shell_011_Sodium_-_no_label_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1489348" cy="148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MILOSEVIC\Pictures\imagesXLO6OB3S M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8092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MILOSEVIC\Pictures\images1VSDFL6G a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841526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67544" y="4509120"/>
            <a:ext cx="38884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501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4860032" y="2132856"/>
            <a:ext cx="367240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860032" y="1340768"/>
            <a:ext cx="367240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55576" y="1340768"/>
            <a:ext cx="309634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83568" y="1052736"/>
            <a:ext cx="3346704" cy="639762"/>
          </a:xfrm>
        </p:spPr>
        <p:txBody>
          <a:bodyPr/>
          <a:lstStyle/>
          <a:p>
            <a:pPr algn="l"/>
            <a:r>
              <a:rPr lang="sr-Latn-RS" sz="1600" dirty="0" smtClean="0"/>
              <a:t>VEZA:METAL</a:t>
            </a:r>
            <a:r>
              <a:rPr lang="sr-Latn-RS" sz="1600" dirty="0" smtClean="0">
                <a:latin typeface="Arial"/>
                <a:cs typeface="Arial"/>
              </a:rPr>
              <a:t>→OKSID→BAZA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1560" y="2060848"/>
            <a:ext cx="3346704" cy="432048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sr-Latn-RS" sz="2000" dirty="0"/>
              <a:t>metal </a:t>
            </a:r>
          </a:p>
          <a:p>
            <a:pPr marL="0" indent="0" algn="ctr">
              <a:buNone/>
            </a:pPr>
            <a:endParaRPr lang="sr-Latn-RS" sz="2000" dirty="0"/>
          </a:p>
          <a:p>
            <a:pPr marL="0" indent="0" algn="ctr">
              <a:buNone/>
            </a:pPr>
            <a:r>
              <a:rPr lang="sr-Latn-RS" sz="2000" dirty="0"/>
              <a:t>     + O</a:t>
            </a:r>
            <a:r>
              <a:rPr lang="sr-Latn-RS" sz="2000" baseline="-25000" dirty="0"/>
              <a:t>2</a:t>
            </a:r>
            <a:r>
              <a:rPr lang="sr-Latn-RS" sz="2000" dirty="0"/>
              <a:t>                   </a:t>
            </a:r>
          </a:p>
          <a:p>
            <a:pPr marL="0" indent="0">
              <a:buNone/>
            </a:pPr>
            <a:r>
              <a:rPr lang="sr-Latn-RS" sz="2000" dirty="0"/>
              <a:t>                 </a:t>
            </a:r>
          </a:p>
          <a:p>
            <a:pPr marL="0" indent="0" algn="ctr">
              <a:buNone/>
            </a:pPr>
            <a:r>
              <a:rPr lang="en-US" sz="2000" dirty="0" err="1"/>
              <a:t>bazni</a:t>
            </a:r>
            <a:r>
              <a:rPr lang="sr-Latn-RS" sz="2000" dirty="0"/>
              <a:t> oksid</a:t>
            </a:r>
          </a:p>
          <a:p>
            <a:pPr marL="0" indent="0" algn="ctr">
              <a:buNone/>
            </a:pPr>
            <a:r>
              <a:rPr lang="sr-Latn-RS" sz="2000" dirty="0"/>
              <a:t>   (anhidrid baze)</a:t>
            </a:r>
          </a:p>
          <a:p>
            <a:pPr marL="0" indent="0" algn="ctr">
              <a:buNone/>
            </a:pPr>
            <a:endParaRPr lang="sr-Latn-RS" sz="2000" dirty="0"/>
          </a:p>
          <a:p>
            <a:pPr marL="0" indent="0" algn="ctr">
              <a:buNone/>
            </a:pPr>
            <a:r>
              <a:rPr lang="sr-Latn-RS" sz="2000" dirty="0" smtClean="0"/>
              <a:t>         + </a:t>
            </a:r>
            <a:r>
              <a:rPr lang="sr-Latn-RS" sz="2000" dirty="0"/>
              <a:t>H</a:t>
            </a:r>
            <a:r>
              <a:rPr lang="sr-Latn-RS" sz="2000" baseline="-25000" dirty="0"/>
              <a:t>2</a:t>
            </a:r>
            <a:r>
              <a:rPr lang="sr-Latn-RS" sz="2000" dirty="0"/>
              <a:t>O</a:t>
            </a:r>
          </a:p>
          <a:p>
            <a:pPr marL="0" indent="0" algn="ctr">
              <a:buNone/>
            </a:pPr>
            <a:endParaRPr lang="sr-Latn-RS" sz="2000" dirty="0"/>
          </a:p>
          <a:p>
            <a:pPr marL="0" indent="0" algn="ctr">
              <a:buNone/>
            </a:pPr>
            <a:endParaRPr lang="sr-Latn-RS" sz="2000" dirty="0" smtClean="0"/>
          </a:p>
          <a:p>
            <a:pPr marL="0" indent="0" algn="ctr">
              <a:buNone/>
            </a:pPr>
            <a:r>
              <a:rPr lang="sr-Latn-RS" sz="2000" dirty="0" smtClean="0"/>
              <a:t>baza</a:t>
            </a:r>
            <a:endParaRPr lang="sr-Latn-R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5633592" y="908720"/>
            <a:ext cx="3274696" cy="360040"/>
          </a:xfrm>
        </p:spPr>
        <p:txBody>
          <a:bodyPr/>
          <a:lstStyle/>
          <a:p>
            <a:pPr algn="l"/>
            <a:r>
              <a:rPr lang="sr-Latn-RS" dirty="0" smtClean="0">
                <a:solidFill>
                  <a:srgbClr val="FF0000"/>
                </a:solidFill>
              </a:rPr>
              <a:t>Nastaju u reakciji: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572000" y="1367036"/>
            <a:ext cx="4392488" cy="5158308"/>
          </a:xfrm>
        </p:spPr>
        <p:txBody>
          <a:bodyPr>
            <a:normAutofit/>
          </a:bodyPr>
          <a:lstStyle/>
          <a:p>
            <a:pPr marL="45720" lvl="0" indent="0">
              <a:buNone/>
            </a:pPr>
            <a:r>
              <a:rPr lang="sr-Latn-RS" dirty="0" smtClean="0">
                <a:solidFill>
                  <a:prstClr val="black"/>
                </a:solidFill>
              </a:rPr>
              <a:t>       Metal </a:t>
            </a:r>
            <a:r>
              <a:rPr lang="sr-Latn-RS" dirty="0">
                <a:solidFill>
                  <a:prstClr val="black"/>
                </a:solidFill>
              </a:rPr>
              <a:t>+ voda </a:t>
            </a:r>
            <a:r>
              <a:rPr lang="sr-Latn-RS" dirty="0">
                <a:solidFill>
                  <a:prstClr val="black"/>
                </a:solidFill>
                <a:cs typeface="Arial"/>
              </a:rPr>
              <a:t>→baza +vodonik</a:t>
            </a:r>
            <a:endParaRPr lang="sr-Latn-RS" dirty="0">
              <a:solidFill>
                <a:prstClr val="black"/>
              </a:solidFill>
            </a:endParaRPr>
          </a:p>
          <a:p>
            <a:pPr marL="45720" indent="0">
              <a:buNone/>
            </a:pPr>
            <a:r>
              <a:rPr lang="sr-Latn-RS" dirty="0" smtClean="0">
                <a:latin typeface="Britannic Bold" pitchFamily="34" charset="0"/>
                <a:cs typeface="Arial" pitchFamily="34" charset="0"/>
              </a:rPr>
              <a:t>   (samo </a:t>
            </a:r>
            <a:r>
              <a:rPr lang="sr-Latn-RS" dirty="0">
                <a:latin typeface="Britannic Bold" pitchFamily="34" charset="0"/>
                <a:cs typeface="Arial" pitchFamily="34" charset="0"/>
              </a:rPr>
              <a:t>metali </a:t>
            </a:r>
            <a:r>
              <a:rPr lang="sr-Latn-RS" dirty="0" smtClean="0">
                <a:latin typeface="Britannic Bold" pitchFamily="34" charset="0"/>
                <a:cs typeface="Arial" pitchFamily="34" charset="0"/>
              </a:rPr>
              <a:t>1. </a:t>
            </a:r>
            <a:r>
              <a:rPr lang="sr-Latn-RS" dirty="0">
                <a:latin typeface="Britannic Bold" pitchFamily="34" charset="0"/>
                <a:cs typeface="Arial" pitchFamily="34" charset="0"/>
              </a:rPr>
              <a:t>i </a:t>
            </a:r>
            <a:r>
              <a:rPr lang="sr-Latn-RS" dirty="0" smtClean="0">
                <a:latin typeface="Britannic Bold" pitchFamily="34" charset="0"/>
                <a:cs typeface="Arial" pitchFamily="34" charset="0"/>
              </a:rPr>
              <a:t>2. </a:t>
            </a:r>
            <a:r>
              <a:rPr lang="sr-Latn-RS" dirty="0">
                <a:latin typeface="Britannic Bold" pitchFamily="34" charset="0"/>
                <a:cs typeface="Arial" pitchFamily="34" charset="0"/>
              </a:rPr>
              <a:t>grupe)!!!</a:t>
            </a:r>
            <a:endParaRPr lang="sr-Latn-RS" dirty="0">
              <a:solidFill>
                <a:prstClr val="black"/>
              </a:solidFill>
            </a:endParaRPr>
          </a:p>
          <a:p>
            <a:pPr marL="0" lvl="0" indent="0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None/>
            </a:pPr>
            <a:r>
              <a:rPr lang="sr-Latn-RS" dirty="0" smtClean="0">
                <a:solidFill>
                  <a:prstClr val="black"/>
                </a:solidFill>
              </a:rPr>
              <a:t>        bazni oksid  </a:t>
            </a:r>
            <a:r>
              <a:rPr lang="sr-Latn-RS" dirty="0">
                <a:solidFill>
                  <a:prstClr val="black"/>
                </a:solidFill>
              </a:rPr>
              <a:t>+ voda </a:t>
            </a:r>
            <a:r>
              <a:rPr lang="sr-Latn-RS" dirty="0">
                <a:solidFill>
                  <a:prstClr val="black"/>
                </a:solidFill>
                <a:cs typeface="Arial"/>
              </a:rPr>
              <a:t>→ baza</a:t>
            </a:r>
          </a:p>
          <a:p>
            <a:pPr marL="45720" indent="0">
              <a:buNone/>
            </a:pPr>
            <a:endParaRPr lang="sr-Latn-RS" dirty="0" smtClean="0"/>
          </a:p>
          <a:p>
            <a:pPr marL="45720" indent="0">
              <a:buNone/>
            </a:pPr>
            <a:r>
              <a:rPr lang="sr-Latn-RS" dirty="0" smtClean="0">
                <a:cs typeface="Arial"/>
              </a:rPr>
              <a:t>Menjaju </a:t>
            </a:r>
            <a:r>
              <a:rPr lang="sr-Latn-RS" dirty="0">
                <a:cs typeface="Arial"/>
              </a:rPr>
              <a:t>boju lakmus </a:t>
            </a:r>
            <a:endParaRPr lang="sr-Latn-RS" dirty="0" smtClean="0">
              <a:cs typeface="Arial"/>
            </a:endParaRPr>
          </a:p>
          <a:p>
            <a:pPr marL="45720" indent="0">
              <a:buNone/>
            </a:pPr>
            <a:r>
              <a:rPr lang="sr-Latn-RS" dirty="0" smtClean="0">
                <a:cs typeface="Arial"/>
              </a:rPr>
              <a:t>papira </a:t>
            </a:r>
            <a:r>
              <a:rPr lang="sr-Latn-RS" dirty="0">
                <a:cs typeface="Arial"/>
              </a:rPr>
              <a:t>iz </a:t>
            </a:r>
            <a:endParaRPr lang="sr-Latn-RS" dirty="0" smtClean="0">
              <a:cs typeface="Arial"/>
            </a:endParaRPr>
          </a:p>
          <a:p>
            <a:pPr marL="45720" indent="0">
              <a:buNone/>
            </a:pPr>
            <a:r>
              <a:rPr lang="sr-Latn-RS" dirty="0">
                <a:solidFill>
                  <a:srgbClr val="FF0000"/>
                </a:solidFill>
                <a:cs typeface="Arial"/>
              </a:rPr>
              <a:t>c</a:t>
            </a:r>
            <a:r>
              <a:rPr lang="sr-Latn-RS" dirty="0" smtClean="0">
                <a:solidFill>
                  <a:srgbClr val="FF0000"/>
                </a:solidFill>
                <a:cs typeface="Arial"/>
              </a:rPr>
              <a:t>rvene</a:t>
            </a:r>
            <a:r>
              <a:rPr lang="sr-Latn-RS" dirty="0" smtClean="0">
                <a:solidFill>
                  <a:schemeClr val="bg2">
                    <a:lumMod val="50000"/>
                  </a:schemeClr>
                </a:solidFill>
                <a:cs typeface="Arial"/>
              </a:rPr>
              <a:t> u plavu</a:t>
            </a:r>
            <a:r>
              <a:rPr lang="sr-Latn-RS" dirty="0" smtClean="0">
                <a:cs typeface="Arial"/>
              </a:rPr>
              <a:t> .</a:t>
            </a:r>
            <a:endParaRPr lang="sr-Latn-RS" dirty="0">
              <a:cs typeface="Arial"/>
            </a:endParaRPr>
          </a:p>
          <a:p>
            <a:pPr marL="45720" indent="0" algn="r">
              <a:buNone/>
            </a:pPr>
            <a:endParaRPr lang="sr-Latn-RS" dirty="0" smtClean="0"/>
          </a:p>
          <a:p>
            <a:pPr marL="45720" indent="0" algn="r">
              <a:buNone/>
            </a:pPr>
            <a:endParaRPr lang="sr-Latn-RS" dirty="0"/>
          </a:p>
          <a:p>
            <a:pPr marL="45720" indent="0" algn="r">
              <a:buNone/>
            </a:pPr>
            <a:endParaRPr lang="sr-Latn-RS" dirty="0" smtClean="0"/>
          </a:p>
          <a:p>
            <a:pPr marL="45720" indent="0" algn="r">
              <a:buNone/>
            </a:pPr>
            <a:endParaRPr lang="sr-Latn-RS" dirty="0"/>
          </a:p>
          <a:p>
            <a:pPr marL="45720" indent="0" algn="r">
              <a:buNone/>
            </a:pPr>
            <a:endParaRPr lang="sr-Latn-RS" dirty="0"/>
          </a:p>
          <a:p>
            <a:pPr marL="45720" indent="0">
              <a:buNone/>
            </a:pPr>
            <a:r>
              <a:rPr lang="sr-Latn-RS" dirty="0" smtClean="0"/>
              <a:t>Fenolftalein postaje ružičast u prisustvu baza.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95536" y="188640"/>
            <a:ext cx="5544616" cy="864096"/>
          </a:xfrm>
        </p:spPr>
        <p:txBody>
          <a:bodyPr/>
          <a:lstStyle/>
          <a:p>
            <a:pPr algn="l"/>
            <a:r>
              <a:rPr lang="sr-Latn-RS" u="sng" dirty="0" smtClean="0"/>
              <a:t>BAZE(hidroksidi):</a:t>
            </a:r>
            <a:endParaRPr lang="en-US" u="sng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195736" y="2420888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196912" y="4365104"/>
            <a:ext cx="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C:\Users\MILOSEVIC\Pictures\gcsechem_59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24944"/>
            <a:ext cx="18097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ILOSEVIC\Pictures\7d014ac0ce85f65a8eac9bd720e584e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36" y="4214813"/>
            <a:ext cx="2095500" cy="151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08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84976" cy="1656184"/>
          </a:xfrm>
        </p:spPr>
        <p:txBody>
          <a:bodyPr/>
          <a:lstStyle/>
          <a:p>
            <a:pPr algn="l"/>
            <a:r>
              <a:rPr lang="sr-Latn-RS" u="sng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SASTAVLJANJE FORMULA HIDROKSIDA i NAZIVI</a:t>
            </a:r>
            <a:r>
              <a:rPr lang="en-US" u="sng" dirty="0"/>
              <a:t/>
            </a:r>
            <a:br>
              <a:rPr lang="en-US" u="sng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1772816"/>
            <a:ext cx="7416824" cy="46085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r-Latn-RS" sz="2800" baseline="-25000" dirty="0" smtClean="0"/>
              <a:t>      </a:t>
            </a:r>
            <a:r>
              <a:rPr lang="sr-Latn-RS" sz="3600" baseline="-25000" dirty="0" smtClean="0">
                <a:solidFill>
                  <a:srgbClr val="FF0000"/>
                </a:solidFill>
              </a:rPr>
              <a:t>n</a:t>
            </a:r>
            <a:r>
              <a:rPr lang="sr-Latn-RS" sz="3600" baseline="-25000" dirty="0" smtClean="0"/>
              <a:t>      </a:t>
            </a:r>
            <a:r>
              <a:rPr lang="sr-Latn-RS" sz="3600" baseline="-25000" dirty="0" smtClean="0">
                <a:solidFill>
                  <a:srgbClr val="FF0000"/>
                </a:solidFill>
              </a:rPr>
              <a:t> I</a:t>
            </a:r>
          </a:p>
          <a:p>
            <a:pPr marL="45720" indent="0">
              <a:buNone/>
            </a:pPr>
            <a:r>
              <a:rPr lang="sr-Latn-RS" sz="3600" dirty="0" smtClean="0"/>
              <a:t>  M (OH)</a:t>
            </a:r>
            <a:r>
              <a:rPr lang="sr-Latn-RS" sz="3600" baseline="-25000" dirty="0" smtClean="0">
                <a:solidFill>
                  <a:srgbClr val="FF0000"/>
                </a:solidFill>
              </a:rPr>
              <a:t>n</a:t>
            </a:r>
            <a:r>
              <a:rPr lang="sr-Latn-RS" sz="3600" baseline="-25000" dirty="0" smtClean="0"/>
              <a:t>    </a:t>
            </a:r>
            <a:r>
              <a:rPr lang="sr-Latn-RS" sz="2400" dirty="0" smtClean="0"/>
              <a:t>n = I, II, III  (</a:t>
            </a:r>
            <a:r>
              <a:rPr lang="sr-Latn-RS" sz="1800" dirty="0" smtClean="0"/>
              <a:t>to je valenca metala)</a:t>
            </a:r>
          </a:p>
          <a:p>
            <a:pPr marL="45720" indent="0">
              <a:buNone/>
            </a:pPr>
            <a:r>
              <a:rPr lang="sr-Latn-RS" sz="1800" dirty="0" smtClean="0"/>
              <a:t>Naziv </a:t>
            </a:r>
          </a:p>
          <a:p>
            <a:pPr marL="45720" indent="0">
              <a:buNone/>
            </a:pPr>
            <a:r>
              <a:rPr lang="sr-Latn-RS" sz="1800" dirty="0" smtClean="0"/>
              <a:t>Metala – hidroksid   </a:t>
            </a:r>
          </a:p>
          <a:p>
            <a:pPr marL="45720" indent="0">
              <a:buNone/>
            </a:pPr>
            <a:endParaRPr lang="sr-Latn-RS" sz="1800" dirty="0" smtClean="0"/>
          </a:p>
          <a:p>
            <a:pPr marL="45720" indent="0">
              <a:buNone/>
            </a:pPr>
            <a:endParaRPr lang="sr-Latn-RS" sz="1800" dirty="0" smtClean="0"/>
          </a:p>
          <a:p>
            <a:pPr marL="45720" indent="0">
              <a:buNone/>
            </a:pPr>
            <a:endParaRPr lang="en-US" sz="36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183658" y="2236872"/>
            <a:ext cx="61206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151620" y="2204864"/>
            <a:ext cx="109812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3491942252"/>
              </p:ext>
            </p:extLst>
          </p:nvPr>
        </p:nvGraphicFramePr>
        <p:xfrm>
          <a:off x="1043608" y="3501008"/>
          <a:ext cx="6237850" cy="3140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0276866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1032</Words>
  <Application>Microsoft Office PowerPoint</Application>
  <PresentationFormat>On-screen Show (4:3)</PresentationFormat>
  <Paragraphs>221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Slipstream</vt:lpstr>
      <vt:lpstr>METALI</vt:lpstr>
      <vt:lpstr>UVOD</vt:lpstr>
      <vt:lpstr>NALAŽENJE U PRIRODI</vt:lpstr>
      <vt:lpstr>FIZIČKE OSOBINE METALA </vt:lpstr>
      <vt:lpstr>HEMIJSKE OSOBINE METALA:</vt:lpstr>
      <vt:lpstr>Reaktivnost metala u  grupi raste jer slabi privlačno dejsto jezgra. (metali tada lakše otpuštaju elektrone)  Li&lt;Na&lt;K&lt;Rb&lt;Cs</vt:lpstr>
      <vt:lpstr>Reaktivnost metala u periodi opada jer raste broj elektrona koje metal treba da otpusti.</vt:lpstr>
      <vt:lpstr>BAZE(hidroksidi):</vt:lpstr>
      <vt:lpstr>SASTAVLJANJE FORMULA HIDROKSIDA i NAZIVI </vt:lpstr>
      <vt:lpstr>PowerPoint Presentation</vt:lpstr>
      <vt:lpstr>KALCIJUM (Ca)</vt:lpstr>
      <vt:lpstr>PRIMENA Ca</vt:lpstr>
      <vt:lpstr>PowerPoint Presentation</vt:lpstr>
      <vt:lpstr>     Nalaženje u prirodi</vt:lpstr>
      <vt:lpstr>Fizičke osobine</vt:lpstr>
      <vt:lpstr>Hemijske osobine</vt:lpstr>
      <vt:lpstr>PRIMENA Cu, Al, Fe</vt:lpstr>
      <vt:lpstr>PowerPoint Presentation</vt:lpstr>
      <vt:lpstr>KOROZIJA</vt:lpstr>
      <vt:lpstr>PowerPoint Presentation</vt:lpstr>
      <vt:lpstr>LEGURE</vt:lpstr>
      <vt:lpstr>Стандарди наведени у збирци за комбиновани тест (2014. год.) који се односе на ову област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METALI</dc:title>
  <dc:creator>Guest</dc:creator>
  <cp:lastModifiedBy>MILOSEVIC</cp:lastModifiedBy>
  <cp:revision>63</cp:revision>
  <dcterms:created xsi:type="dcterms:W3CDTF">2014-11-01T10:24:08Z</dcterms:created>
  <dcterms:modified xsi:type="dcterms:W3CDTF">2014-11-06T10:07:55Z</dcterms:modified>
</cp:coreProperties>
</file>